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71" r:id="rId3"/>
    <p:sldId id="280" r:id="rId4"/>
    <p:sldId id="272" r:id="rId5"/>
    <p:sldId id="460" r:id="rId6"/>
    <p:sldId id="455" r:id="rId7"/>
    <p:sldId id="330" r:id="rId8"/>
    <p:sldId id="291" r:id="rId9"/>
    <p:sldId id="274" r:id="rId10"/>
    <p:sldId id="464" r:id="rId11"/>
    <p:sldId id="466" r:id="rId12"/>
    <p:sldId id="290" r:id="rId13"/>
    <p:sldId id="458" r:id="rId14"/>
    <p:sldId id="465" r:id="rId15"/>
    <p:sldId id="471" r:id="rId16"/>
    <p:sldId id="468" r:id="rId17"/>
  </p:sldIdLst>
  <p:sldSz cx="9144000" cy="6858000" type="screen4x3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20070"/>
    <p:restoredTop sz="94590"/>
  </p:normalViewPr>
  <p:slideViewPr>
    <p:cSldViewPr>
      <p:cViewPr varScale="1">
        <p:scale>
          <a:sx n="112" d="100"/>
          <a:sy n="112" d="100"/>
        </p:scale>
        <p:origin x="138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6D26121-9E73-EA42-86E0-7F90F0B220E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6327DC-78DB-C045-BBC6-80574BB9464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panose="020B0604020202020204" pitchFamily="34" charset="0"/>
              </a:defRPr>
            </a:lvl1pPr>
          </a:lstStyle>
          <a:p>
            <a:fld id="{E22D6A5A-39DF-CF48-BE8B-A7ADA51CA036}" type="datetimeFigureOut">
              <a:rPr lang="en-US" altLang="nl-NL"/>
              <a:pPr/>
              <a:t>4/27/21</a:t>
            </a:fld>
            <a:endParaRPr lang="en-US" altLang="nl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08D95C-1795-C74E-8BE5-30398404FB6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77D645-3EA3-9140-A688-2D101604C44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panose="020B0604020202020204" pitchFamily="34" charset="0"/>
              </a:defRPr>
            </a:lvl1pPr>
          </a:lstStyle>
          <a:p>
            <a:fld id="{AD31C639-0E7A-B645-BA54-B0EE42B6CA48}" type="slidenum">
              <a:rPr lang="en-US" altLang="nl-NL"/>
              <a:pPr/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7T08:52:50.1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7T08:52:55.6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7T08:52:56.2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7T08:52:56.3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7T08:53:00.0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7T08:53:40.215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1 8027,'0'0'0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7T08:53:49.273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1 8027,'0'0'0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7T08:53:50.019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0 8027,'0'0'0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4FF9AF4-D5C9-8846-A052-29FD96F9713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BEB1F9-2314-9F44-B821-78F49F6B8E6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panose="020B0604020202020204" pitchFamily="34" charset="0"/>
              </a:defRPr>
            </a:lvl1pPr>
          </a:lstStyle>
          <a:p>
            <a:fld id="{B31412CA-6FCA-944E-9948-A4A1006E256C}" type="datetimeFigureOut">
              <a:rPr lang="en-US" altLang="nl-NL"/>
              <a:pPr/>
              <a:t>4/27/21</a:t>
            </a:fld>
            <a:endParaRPr lang="en-US" altLang="nl-NL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DF893C6D-00F1-5342-9BCE-9C162D2798A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EA68601B-52F7-8741-86BF-778D5D8B1C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noProof="0"/>
              <a:t>Click to edit Master text styles</a:t>
            </a:r>
          </a:p>
          <a:p>
            <a:pPr lvl="1"/>
            <a:r>
              <a:rPr lang="nl-NL" noProof="0"/>
              <a:t>Second level</a:t>
            </a:r>
          </a:p>
          <a:p>
            <a:pPr lvl="2"/>
            <a:r>
              <a:rPr lang="nl-NL" noProof="0"/>
              <a:t>Third level</a:t>
            </a:r>
          </a:p>
          <a:p>
            <a:pPr lvl="3"/>
            <a:r>
              <a:rPr lang="nl-NL" noProof="0"/>
              <a:t>Fourth level</a:t>
            </a:r>
          </a:p>
          <a:p>
            <a:pPr lvl="4"/>
            <a:r>
              <a:rPr lang="nl-NL" noProof="0"/>
              <a:t>Fifth level</a:t>
            </a:r>
            <a:endParaRPr lang="en-US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2BB9AC-BF32-F047-A522-462FE1DDC9C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AE3CEB-A9D9-9349-8A06-0EA618A52A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panose="020B0604020202020204" pitchFamily="34" charset="0"/>
              </a:defRPr>
            </a:lvl1pPr>
          </a:lstStyle>
          <a:p>
            <a:fld id="{804154DC-53E9-E64F-BC44-CB028319A87C}" type="slidenum">
              <a:rPr lang="en-US" altLang="nl-NL"/>
              <a:pPr/>
              <a:t>‹nr.›</a:t>
            </a:fld>
            <a:endParaRPr lang="en-US" alt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>
            <a:extLst>
              <a:ext uri="{FF2B5EF4-FFF2-40B4-BE49-F238E27FC236}">
                <a16:creationId xmlns:a16="http://schemas.microsoft.com/office/drawing/2014/main" id="{81C081DD-E0E5-6F45-9B4D-1AD9317893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2" name="Notes Placeholder 2">
            <a:extLst>
              <a:ext uri="{FF2B5EF4-FFF2-40B4-BE49-F238E27FC236}">
                <a16:creationId xmlns:a16="http://schemas.microsoft.com/office/drawing/2014/main" id="{03AAA60C-AEF1-3145-BC23-83B26C36F69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nl-NL">
              <a:ea typeface="ＭＳ Ｐゴシック" panose="020B0600070205080204" pitchFamily="34" charset="-128"/>
            </a:endParaRPr>
          </a:p>
        </p:txBody>
      </p:sp>
      <p:sp>
        <p:nvSpPr>
          <p:cNvPr id="15363" name="Slide Number Placeholder 3">
            <a:extLst>
              <a:ext uri="{FF2B5EF4-FFF2-40B4-BE49-F238E27FC236}">
                <a16:creationId xmlns:a16="http://schemas.microsoft.com/office/drawing/2014/main" id="{3225F65B-FD0C-8F4B-956F-0849BAF08B1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1AEF8AC9-51D5-EC46-9899-7D839CA6F2D7}" type="slidenum">
              <a:rPr lang="en-US" altLang="nl-NL" sz="1200"/>
              <a:pPr eaLnBrk="1" hangingPunct="1"/>
              <a:t>1</a:t>
            </a:fld>
            <a:endParaRPr lang="en-US" altLang="nl-NL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>
            <a:extLst>
              <a:ext uri="{FF2B5EF4-FFF2-40B4-BE49-F238E27FC236}">
                <a16:creationId xmlns:a16="http://schemas.microsoft.com/office/drawing/2014/main" id="{0B5CDEC4-A98D-D840-A078-D0354423150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D2893415-51EE-EA4C-9B68-9EAC5BEF8FA1}" type="slidenum">
              <a:rPr lang="en-US" altLang="nl-NL" sz="1200"/>
              <a:pPr eaLnBrk="1" hangingPunct="1"/>
              <a:t>8</a:t>
            </a:fld>
            <a:endParaRPr lang="en-US" altLang="nl-NL" sz="1200" dirty="0"/>
          </a:p>
        </p:txBody>
      </p:sp>
      <p:sp>
        <p:nvSpPr>
          <p:cNvPr id="19458" name="Rectangle 2">
            <a:extLst>
              <a:ext uri="{FF2B5EF4-FFF2-40B4-BE49-F238E27FC236}">
                <a16:creationId xmlns:a16="http://schemas.microsoft.com/office/drawing/2014/main" id="{7475178D-98EE-4941-BBA5-D3BB4CA529C8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45CEFB9B-B87A-6049-A47B-2B4EF3FA0C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3257550"/>
            <a:ext cx="6705600" cy="3086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nl-NL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81418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>
            <a:extLst>
              <a:ext uri="{FF2B5EF4-FFF2-40B4-BE49-F238E27FC236}">
                <a16:creationId xmlns:a16="http://schemas.microsoft.com/office/drawing/2014/main" id="{F0D50717-495A-4944-82D8-AECCBCA3733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1828E63C-7590-C642-80D4-82FF15D130F2}" type="slidenum">
              <a:rPr lang="en-US" altLang="nl-NL" sz="1200"/>
              <a:pPr eaLnBrk="1" hangingPunct="1"/>
              <a:t>9</a:t>
            </a:fld>
            <a:endParaRPr lang="en-US" altLang="nl-NL" sz="1200"/>
          </a:p>
        </p:txBody>
      </p:sp>
      <p:sp>
        <p:nvSpPr>
          <p:cNvPr id="23554" name="Rectangle 2">
            <a:extLst>
              <a:ext uri="{FF2B5EF4-FFF2-40B4-BE49-F238E27FC236}">
                <a16:creationId xmlns:a16="http://schemas.microsoft.com/office/drawing/2014/main" id="{7848B9CA-81C0-5C4E-8D65-E32D95EAD8A8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55896821-B2FE-A044-80AF-3EAD727D37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nl-NL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4269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>
            <a:extLst>
              <a:ext uri="{FF2B5EF4-FFF2-40B4-BE49-F238E27FC236}">
                <a16:creationId xmlns:a16="http://schemas.microsoft.com/office/drawing/2014/main" id="{FA0A8986-277E-E549-AB1D-7FBB68AC17C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3234CE5C-87EA-2C43-85EE-C658623D2899}" type="slidenum">
              <a:rPr lang="en-US" altLang="nl-NL" sz="1200"/>
              <a:pPr eaLnBrk="1" hangingPunct="1"/>
              <a:t>12</a:t>
            </a:fld>
            <a:endParaRPr lang="en-US" altLang="nl-NL" sz="1200" dirty="0"/>
          </a:p>
        </p:txBody>
      </p:sp>
      <p:sp>
        <p:nvSpPr>
          <p:cNvPr id="26626" name="Rectangle 2">
            <a:extLst>
              <a:ext uri="{FF2B5EF4-FFF2-40B4-BE49-F238E27FC236}">
                <a16:creationId xmlns:a16="http://schemas.microsoft.com/office/drawing/2014/main" id="{0A6A5C16-77FD-F442-A20F-312A30984E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282F4467-BC6F-D442-B971-C24F0E8C6C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nl-NL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96529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56760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A627E75-ABC9-9547-9B93-486D858DF9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712EE8A-E203-0D43-BDED-99E5AD34B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D9C58F-3B91-9446-A5CE-C9625E782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fld id="{3EDE0934-A245-3A43-B0E7-9FD91EC13827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074567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887FC4F-5A4B-6344-A823-462DF9477B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B31C599-DD97-3A40-A793-DCA4928D6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3479B79-2DF9-CD46-A226-0E199FA44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fld id="{C5BF1ECD-398A-4D4C-94FB-A837A3680369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617016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EBB663A-A1C8-7943-A44F-62B88DE78D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3CDF4D-5602-3945-B01E-4FC15F844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C1BF6F1-2712-5246-9B11-CBF52EF32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fld id="{7A3DC776-0CD5-E04A-8E3C-CC39A82CE693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56943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78BACBC-AC6C-2245-831C-3DB94DA372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322E7E2-F2E9-664F-9D53-93634DE20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849C31F-E00F-DC4B-B993-F5A05435A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fld id="{0EF52E95-0ADA-3B49-A279-68726D88FD7C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43865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9F9DD7D-283D-614E-BF27-BCAC18F1E0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B30AD3B-3E91-C94D-841B-5EEF1D40E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A3DE6C8-5429-3349-8E4E-94DA9C29A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fld id="{7531D017-E598-B54C-9A45-E34BCFF6365A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319366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3CFBD6B1-EDE3-E546-B917-8D0782119B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08135B74-680B-3F48-83D7-8678D8F1B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A7937DA7-36FA-3F4D-BC60-B47DE1372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fld id="{7CA028C6-0515-A541-8C9B-4221F93EC5D2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882757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9E6FA004-074D-704D-A586-25B840BB35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81082302-40B5-5C44-B4AF-11158CA73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0B39CFA5-7AA6-9146-91CC-C1DB66756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fld id="{0C5E98F4-7458-3444-9A7C-E3527D7ADADE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010363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B7232A4F-1F0D-3C4F-9D37-98340E3D96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AECA21C9-64F1-564E-BA66-60EF24518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89EA73A-85E0-7A4E-A756-321889D5B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fld id="{7A86B470-EF1C-5640-BD1E-44B78F0E6FF5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607154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98D74C9-8CEF-4040-914D-C7137E81FB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EA10C60-5CDF-5D41-922E-0EB7F7DE19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F118D49-E4FD-8746-9AF1-8106971DE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fld id="{6C30E1A1-C887-764D-BD75-123FB9863479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563567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8A8E951-453E-5B4E-98F7-4AAD1C4039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4245186-C62E-134D-9B8A-CF9C61456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3B8D462-8B24-6A47-9972-ED3FF9636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fld id="{3EF521FB-7581-BA4A-B287-E5CA7B293992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275499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>
            <a:extLst>
              <a:ext uri="{FF2B5EF4-FFF2-40B4-BE49-F238E27FC236}">
                <a16:creationId xmlns:a16="http://schemas.microsoft.com/office/drawing/2014/main" id="{5755DE97-26CC-9142-8F21-98DBE63C06B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de stijl te bewerken</a:t>
            </a:r>
          </a:p>
        </p:txBody>
      </p:sp>
      <p:sp>
        <p:nvSpPr>
          <p:cNvPr id="1027" name="Tijdelijke aanduiding voor tekst 2">
            <a:extLst>
              <a:ext uri="{FF2B5EF4-FFF2-40B4-BE49-F238E27FC236}">
                <a16:creationId xmlns:a16="http://schemas.microsoft.com/office/drawing/2014/main" id="{65A1BE1C-6CAC-444D-84B4-6D6C4F9F508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de modelstijlen te bewerken</a:t>
            </a:r>
          </a:p>
          <a:p>
            <a:pPr lvl="1"/>
            <a:r>
              <a:rPr lang="nl-NL" altLang="nl-NL"/>
              <a:t>Tweede niveau</a:t>
            </a:r>
          </a:p>
          <a:p>
            <a:pPr lvl="2"/>
            <a:r>
              <a:rPr lang="nl-NL" altLang="nl-NL"/>
              <a:t>Derde niveau</a:t>
            </a:r>
          </a:p>
          <a:p>
            <a:pPr lvl="3"/>
            <a:r>
              <a:rPr lang="nl-NL" altLang="nl-NL"/>
              <a:t>Vierde niveau</a:t>
            </a:r>
          </a:p>
          <a:p>
            <a:pPr lvl="4"/>
            <a:r>
              <a:rPr lang="nl-NL" altLang="nl-NL"/>
              <a:t>Vijfde niveau</a:t>
            </a:r>
          </a:p>
        </p:txBody>
      </p:sp>
      <p:pic>
        <p:nvPicPr>
          <p:cNvPr id="1028" name="Afbeelding 6" descr="logo sustcon voor ppt.png">
            <a:extLst>
              <a:ext uri="{FF2B5EF4-FFF2-40B4-BE49-F238E27FC236}">
                <a16:creationId xmlns:a16="http://schemas.microsoft.com/office/drawing/2014/main" id="{504959A6-F5F3-C64F-B2C4-E39C7D62D62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18250"/>
            <a:ext cx="91440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hyperlink" Target="https://www.rilem.net/article/globe-global-consensus-on-sustainability-in-the-built-environment-192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gif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https://i1.wp.com/lo3energy.com/wp-content/uploads/2019/05/Valley-of-Death.jpg?resize=826%2C490&amp;ssl=1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ustomXml" Target="../ink/ink5.xml"/><Relationship Id="rId3" Type="http://schemas.openxmlformats.org/officeDocument/2006/relationships/customXml" Target="../ink/ink1.xml"/><Relationship Id="rId7" Type="http://schemas.openxmlformats.org/officeDocument/2006/relationships/customXml" Target="../ink/ink4.xml"/><Relationship Id="rId12" Type="http://schemas.openxmlformats.org/officeDocument/2006/relationships/customXml" Target="../ink/ink8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3.xml"/><Relationship Id="rId11" Type="http://schemas.openxmlformats.org/officeDocument/2006/relationships/customXml" Target="../ink/ink7.xml"/><Relationship Id="rId5" Type="http://schemas.openxmlformats.org/officeDocument/2006/relationships/customXml" Target="../ink/ink2.xml"/><Relationship Id="rId10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customXml" Target="../ink/ink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el 1">
            <a:extLst>
              <a:ext uri="{FF2B5EF4-FFF2-40B4-BE49-F238E27FC236}">
                <a16:creationId xmlns:a16="http://schemas.microsoft.com/office/drawing/2014/main" id="{13C8D736-58F2-F94C-9AD1-9ECD5CDD97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0825" y="476250"/>
            <a:ext cx="8642350" cy="2305050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n-US" altLang="nl-NL" sz="6000" b="1" dirty="0">
                <a:ea typeface="ＭＳ Ｐゴシック" panose="020B0600070205080204" pitchFamily="34" charset="-128"/>
              </a:rPr>
              <a:t>Getting it to the market</a:t>
            </a:r>
            <a:br>
              <a:rPr lang="en-US" altLang="nl-NL" dirty="0">
                <a:ea typeface="ＭＳ Ｐゴシック" panose="020B0600070205080204" pitchFamily="34" charset="-128"/>
              </a:rPr>
            </a:br>
            <a:r>
              <a:rPr lang="en-US" altLang="nl-NL" sz="4000" i="1" dirty="0">
                <a:ea typeface="ＭＳ Ｐゴシック" panose="020B0600070205080204" pitchFamily="34" charset="-128"/>
              </a:rPr>
              <a:t>Complying to the urgency</a:t>
            </a:r>
            <a:br>
              <a:rPr lang="en-US" altLang="nl-NL" sz="4000" i="1" dirty="0">
                <a:ea typeface="ＭＳ Ｐゴシック" panose="020B0600070205080204" pitchFamily="34" charset="-128"/>
              </a:rPr>
            </a:br>
            <a:r>
              <a:rPr lang="en-US" altLang="nl-NL" sz="4000" i="1" dirty="0">
                <a:ea typeface="ＭＳ Ｐゴシック" panose="020B0600070205080204" pitchFamily="34" charset="-128"/>
              </a:rPr>
              <a:t>of a sustainable construction economy 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87D0DDBC-2C8E-774D-95C3-EED49B1F73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4213" y="3213100"/>
            <a:ext cx="8135937" cy="2879725"/>
          </a:xfrm>
        </p:spPr>
        <p:txBody>
          <a:bodyPr>
            <a:normAutofit/>
          </a:bodyPr>
          <a:lstStyle/>
          <a:p>
            <a:r>
              <a:rPr lang="nl-NL" dirty="0"/>
              <a:t>7</a:t>
            </a:r>
            <a:r>
              <a:rPr lang="nl-NL" baseline="30000" dirty="0"/>
              <a:t>th</a:t>
            </a:r>
            <a:r>
              <a:rPr lang="nl-NL" dirty="0"/>
              <a:t> International Slag </a:t>
            </a:r>
            <a:r>
              <a:rPr lang="nl-NL" dirty="0" err="1"/>
              <a:t>Valorisation</a:t>
            </a:r>
            <a:r>
              <a:rPr lang="nl-NL" dirty="0"/>
              <a:t> Symposium</a:t>
            </a:r>
          </a:p>
          <a:p>
            <a:r>
              <a:rPr lang="nl-NL" altLang="nl-NL" sz="2400" dirty="0">
                <a:solidFill>
                  <a:srgbClr val="898989"/>
                </a:solidFill>
                <a:ea typeface="ＭＳ Ｐゴシック" panose="020B0600070205080204" pitchFamily="34" charset="-128"/>
              </a:rPr>
              <a:t>27-4-2021</a:t>
            </a:r>
          </a:p>
          <a:p>
            <a:endParaRPr lang="nl-NL" altLang="nl-NL" sz="2400" dirty="0">
              <a:solidFill>
                <a:srgbClr val="898989"/>
              </a:solidFill>
              <a:ea typeface="ＭＳ Ｐゴシック" panose="020B0600070205080204" pitchFamily="34" charset="-128"/>
            </a:endParaRPr>
          </a:p>
          <a:p>
            <a:r>
              <a:rPr lang="nl-NL" altLang="nl-NL" sz="2400" dirty="0">
                <a:solidFill>
                  <a:srgbClr val="898989"/>
                </a:solidFill>
                <a:ea typeface="ＭＳ Ｐゴシック" panose="020B0600070205080204" pitchFamily="34" charset="-128"/>
              </a:rPr>
              <a:t>Boudewijn M. </a:t>
            </a:r>
            <a:r>
              <a:rPr lang="nl-NL" altLang="nl-NL" sz="2400" dirty="0" err="1">
                <a:solidFill>
                  <a:srgbClr val="898989"/>
                </a:solidFill>
                <a:ea typeface="ＭＳ Ｐゴシック" panose="020B0600070205080204" pitchFamily="34" charset="-128"/>
              </a:rPr>
              <a:t>Piscaer</a:t>
            </a:r>
            <a:endParaRPr lang="nl-NL" altLang="nl-NL" sz="2400" dirty="0">
              <a:solidFill>
                <a:srgbClr val="898989"/>
              </a:solidFill>
              <a:ea typeface="ＭＳ Ｐゴシック" panose="020B0600070205080204" pitchFamily="34" charset="-128"/>
            </a:endParaRPr>
          </a:p>
          <a:p>
            <a:r>
              <a:rPr lang="nl-NL" altLang="nl-NL" sz="2400" dirty="0">
                <a:solidFill>
                  <a:srgbClr val="898989"/>
                </a:solidFill>
                <a:ea typeface="ＭＳ Ｐゴシック" panose="020B0600070205080204" pitchFamily="34" charset="-128"/>
              </a:rPr>
              <a:t>Pantheon Performance Foundation</a:t>
            </a:r>
          </a:p>
          <a:p>
            <a:pPr eaLnBrk="1" hangingPunct="1"/>
            <a:endParaRPr lang="nl-NL" altLang="nl-NL" sz="2400" dirty="0">
              <a:solidFill>
                <a:srgbClr val="898989"/>
              </a:solidFill>
              <a:ea typeface="ＭＳ Ｐゴシック" panose="020B0600070205080204" pitchFamily="34" charset="-128"/>
            </a:endParaRPr>
          </a:p>
        </p:txBody>
      </p:sp>
      <p:grpSp>
        <p:nvGrpSpPr>
          <p:cNvPr id="14339" name="Group 2">
            <a:extLst>
              <a:ext uri="{FF2B5EF4-FFF2-40B4-BE49-F238E27FC236}">
                <a16:creationId xmlns:a16="http://schemas.microsoft.com/office/drawing/2014/main" id="{E3E3259B-3AFA-FB45-8E82-864DFA7AFFE5}"/>
              </a:ext>
            </a:extLst>
          </p:cNvPr>
          <p:cNvGrpSpPr>
            <a:grpSpLocks/>
          </p:cNvGrpSpPr>
          <p:nvPr/>
        </p:nvGrpSpPr>
        <p:grpSpPr bwMode="auto">
          <a:xfrm>
            <a:off x="104879775" y="113312575"/>
            <a:ext cx="10714038" cy="796925"/>
            <a:chOff x="104868150" y="113166775"/>
            <a:chExt cx="10713375" cy="797000"/>
          </a:xfrm>
        </p:grpSpPr>
        <p:sp>
          <p:nvSpPr>
            <p:cNvPr id="14340" name="Rectangle 3">
              <a:extLst>
                <a:ext uri="{FF2B5EF4-FFF2-40B4-BE49-F238E27FC236}">
                  <a16:creationId xmlns:a16="http://schemas.microsoft.com/office/drawing/2014/main" id="{D26F41DC-27A2-C14D-8E08-87967D8ABC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940150" y="113171775"/>
              <a:ext cx="10620000" cy="792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576" tIns="36576" rIns="36576" bIns="36576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nl-NL" sz="1800">
                <a:latin typeface="Calibri" panose="020F0502020204030204" pitchFamily="34" charset="0"/>
              </a:endParaRPr>
            </a:p>
          </p:txBody>
        </p:sp>
        <p:pic>
          <p:nvPicPr>
            <p:cNvPr id="14341" name="Picture 4" descr="logo Sustcon">
              <a:extLst>
                <a:ext uri="{FF2B5EF4-FFF2-40B4-BE49-F238E27FC236}">
                  <a16:creationId xmlns:a16="http://schemas.microsoft.com/office/drawing/2014/main" id="{22CE2BCD-4F5D-F24E-8EB7-7214ED600A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233525" y="113258025"/>
              <a:ext cx="2532888" cy="640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42" name="Rectangle 5">
              <a:extLst>
                <a:ext uri="{FF2B5EF4-FFF2-40B4-BE49-F238E27FC236}">
                  <a16:creationId xmlns:a16="http://schemas.microsoft.com/office/drawing/2014/main" id="{84211129-E25F-FA40-B3B4-EABA20E013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868150" y="113166775"/>
              <a:ext cx="7185375" cy="792000"/>
            </a:xfrm>
            <a:prstGeom prst="rect">
              <a:avLst/>
            </a:prstGeom>
            <a:solidFill>
              <a:srgbClr val="60C3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576" tIns="36576" rIns="36576" bIns="36576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nl-NL" sz="1800">
                <a:latin typeface="Calibri" panose="020F0502020204030204" pitchFamily="34" charset="0"/>
              </a:endParaRPr>
            </a:p>
          </p:txBody>
        </p:sp>
        <p:sp>
          <p:nvSpPr>
            <p:cNvPr id="14343" name="Rectangle 6">
              <a:extLst>
                <a:ext uri="{FF2B5EF4-FFF2-40B4-BE49-F238E27FC236}">
                  <a16:creationId xmlns:a16="http://schemas.microsoft.com/office/drawing/2014/main" id="{E55FEB1A-920D-3445-8068-70507217D6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897525" y="113166775"/>
              <a:ext cx="684000" cy="792000"/>
            </a:xfrm>
            <a:prstGeom prst="rect">
              <a:avLst/>
            </a:prstGeom>
            <a:solidFill>
              <a:srgbClr val="60C3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576" tIns="36576" rIns="36576" bIns="36576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nl-NL" sz="1800">
                <a:latin typeface="Calibri" panose="020F0502020204030204" pitchFamily="34" charset="0"/>
              </a:endParaRPr>
            </a:p>
          </p:txBody>
        </p:sp>
        <p:sp>
          <p:nvSpPr>
            <p:cNvPr id="14344" name="Text Box 7">
              <a:extLst>
                <a:ext uri="{FF2B5EF4-FFF2-40B4-BE49-F238E27FC236}">
                  <a16:creationId xmlns:a16="http://schemas.microsoft.com/office/drawing/2014/main" id="{2971F57A-5863-A34B-B371-26E023DBA4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096275" y="113291900"/>
              <a:ext cx="6516000" cy="57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576" tIns="36576" rIns="36576" bIns="36576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nl-NL" altLang="nl-NL" sz="2600">
                  <a:solidFill>
                    <a:srgbClr val="FFFFFF"/>
                  </a:solidFill>
                </a:rPr>
                <a:t>NEXT GENERATION CONCRETE</a:t>
              </a:r>
              <a:endParaRPr lang="nl-NL" altLang="nl-NL" sz="1800"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A2B7D8-CF75-714F-949D-3C1C3D878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4145"/>
            <a:ext cx="9144000" cy="712730"/>
          </a:xfrm>
        </p:spPr>
        <p:txBody>
          <a:bodyPr/>
          <a:lstStyle/>
          <a:p>
            <a:r>
              <a:rPr lang="nl-NL" sz="4000" dirty="0" err="1"/>
              <a:t>Sustainable</a:t>
            </a:r>
            <a:r>
              <a:rPr lang="nl-NL" sz="4000" dirty="0"/>
              <a:t> </a:t>
            </a:r>
            <a:r>
              <a:rPr lang="nl-NL" sz="4000" dirty="0" err="1"/>
              <a:t>construction</a:t>
            </a:r>
            <a:r>
              <a:rPr lang="nl-NL" sz="4000" dirty="0"/>
              <a:t> </a:t>
            </a:r>
            <a:r>
              <a:rPr lang="nl-NL" sz="4000" dirty="0" err="1"/>
              <a:t>Ecosystem</a:t>
            </a:r>
            <a:endParaRPr lang="nl-NL" sz="4000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EC84E64-920A-EA4D-B53A-1D13DA8DFD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58" y="660330"/>
            <a:ext cx="9144000" cy="801498"/>
          </a:xfrm>
        </p:spPr>
        <p:txBody>
          <a:bodyPr/>
          <a:lstStyle/>
          <a:p>
            <a:pPr marL="0" indent="0" algn="ctr">
              <a:buNone/>
            </a:pPr>
            <a:r>
              <a:rPr lang="nl-NL" sz="4000" dirty="0" err="1">
                <a:solidFill>
                  <a:srgbClr val="00B050"/>
                </a:solidFill>
              </a:rPr>
              <a:t>Societal</a:t>
            </a:r>
            <a:r>
              <a:rPr lang="nl-NL" sz="4000" dirty="0">
                <a:solidFill>
                  <a:srgbClr val="00B050"/>
                </a:solidFill>
              </a:rPr>
              <a:t> &amp; </a:t>
            </a:r>
            <a:r>
              <a:rPr lang="nl-NL" sz="4000" b="1" dirty="0">
                <a:solidFill>
                  <a:srgbClr val="00B050"/>
                </a:solidFill>
              </a:rPr>
              <a:t>CLI€NT </a:t>
            </a:r>
            <a:r>
              <a:rPr lang="nl-NL" sz="4000" dirty="0" err="1">
                <a:solidFill>
                  <a:srgbClr val="00B050"/>
                </a:solidFill>
              </a:rPr>
              <a:t>driven</a:t>
            </a:r>
            <a:endParaRPr lang="nl-NL" sz="4000" dirty="0">
              <a:solidFill>
                <a:srgbClr val="00B050"/>
              </a:solidFill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D417540-16D2-D740-A8AC-56ED8FA000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9825" y="36322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nl-NL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7FBC50F2-6F67-F340-B1A0-CF871E99C4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7017" y="2936654"/>
            <a:ext cx="2664296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nl-NL" sz="32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+mn-lt"/>
                <a:ea typeface="ＭＳ Ｐゴシック" panose="020B0600070205080204" pitchFamily="34" charset="-128"/>
                <a:cs typeface="Arial" panose="020B0604020202020204" pitchFamily="34" charset="0"/>
              </a:rPr>
              <a:t>DESIGNERS</a:t>
            </a:r>
            <a:br>
              <a:rPr lang="nl-NL" altLang="nl-NL" sz="3200" dirty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</a:br>
            <a:r>
              <a:rPr kumimoji="0" lang="en-US" altLang="nl-NL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ＭＳ Ｐゴシック" panose="020B0600070205080204" pitchFamily="34" charset="-128"/>
                <a:cs typeface="Arial" panose="020B0604020202020204" pitchFamily="34" charset="0"/>
              </a:rPr>
              <a:t>Architect,</a:t>
            </a:r>
            <a:br>
              <a:rPr lang="nl-NL" altLang="nl-NL" sz="2000" dirty="0">
                <a:latin typeface="+mn-lt"/>
                <a:cs typeface="Times New Roman" panose="02020603050405020304" pitchFamily="18" charset="0"/>
              </a:rPr>
            </a:br>
            <a:r>
              <a:rPr kumimoji="0" lang="en-US" altLang="nl-NL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ＭＳ Ｐゴシック" panose="020B0600070205080204" pitchFamily="34" charset="-128"/>
                <a:cs typeface="Arial" panose="020B0604020202020204" pitchFamily="34" charset="0"/>
              </a:rPr>
              <a:t>CONSULTING</a:t>
            </a:r>
            <a:br>
              <a:rPr kumimoji="0" lang="en-US" altLang="nl-NL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r>
              <a:rPr kumimoji="0" lang="en-US" altLang="nl-NL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ＭＳ Ｐゴシック" panose="020B0600070205080204" pitchFamily="34" charset="-128"/>
                <a:cs typeface="Arial" panose="020B0604020202020204" pitchFamily="34" charset="0"/>
              </a:rPr>
              <a:t>Structural,</a:t>
            </a:r>
            <a:endParaRPr kumimoji="0" lang="nl-NL" altLang="nl-NL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nl-NL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ＭＳ Ｐゴシック" panose="020B0600070205080204" pitchFamily="34" charset="-128"/>
                <a:cs typeface="Arial" panose="020B0604020202020204" pitchFamily="34" charset="0"/>
              </a:rPr>
              <a:t>Sustainability &amp;</a:t>
            </a:r>
            <a:endParaRPr kumimoji="0" lang="nl-NL" altLang="nl-NL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nl-NL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ＭＳ Ｐゴシック" panose="020B0600070205080204" pitchFamily="34" charset="-128"/>
                <a:cs typeface="Arial" panose="020B0604020202020204" pitchFamily="34" charset="0"/>
              </a:rPr>
              <a:t>Material Engineering</a:t>
            </a:r>
            <a:endParaRPr kumimoji="0" lang="en-US" altLang="nl-NL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ea typeface="ＭＳ Ｐゴシック" panose="020B0600070205080204" pitchFamily="34" charset="-128"/>
            </a:endParaRPr>
          </a:p>
        </p:txBody>
      </p:sp>
      <p:cxnSp>
        <p:nvCxnSpPr>
          <p:cNvPr id="7" name="Line 13">
            <a:extLst>
              <a:ext uri="{FF2B5EF4-FFF2-40B4-BE49-F238E27FC236}">
                <a16:creationId xmlns:a16="http://schemas.microsoft.com/office/drawing/2014/main" id="{51BDC077-E8DF-3246-8BED-FF9D6AE00761}"/>
              </a:ext>
            </a:extLst>
          </p:cNvPr>
          <p:cNvCxnSpPr>
            <a:cxnSpLocks/>
          </p:cNvCxnSpPr>
          <p:nvPr/>
        </p:nvCxnSpPr>
        <p:spPr bwMode="auto">
          <a:xfrm flipH="1">
            <a:off x="5024984" y="3883290"/>
            <a:ext cx="1007092" cy="978502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lc="http://schemas.openxmlformats.org/drawingml/2006/lockedCanvas">
                <a:noFill/>
              </a14:hiddenFill>
            </a:ext>
          </a:extLst>
        </p:spPr>
      </p:cxnSp>
      <p:cxnSp>
        <p:nvCxnSpPr>
          <p:cNvPr id="8" name="Line 15">
            <a:extLst>
              <a:ext uri="{FF2B5EF4-FFF2-40B4-BE49-F238E27FC236}">
                <a16:creationId xmlns:a16="http://schemas.microsoft.com/office/drawing/2014/main" id="{9F313F2E-FE66-B944-AB68-8EB995892155}"/>
              </a:ext>
            </a:extLst>
          </p:cNvPr>
          <p:cNvCxnSpPr>
            <a:cxnSpLocks/>
          </p:cNvCxnSpPr>
          <p:nvPr/>
        </p:nvCxnSpPr>
        <p:spPr bwMode="auto">
          <a:xfrm flipV="1">
            <a:off x="3694600" y="1916832"/>
            <a:ext cx="1093426" cy="1858940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lc="http://schemas.openxmlformats.org/drawingml/2006/lockedCanvas">
                <a:noFill/>
              </a14:hiddenFill>
            </a:ext>
          </a:extLst>
        </p:spPr>
      </p:cxnSp>
      <p:cxnSp>
        <p:nvCxnSpPr>
          <p:cNvPr id="9" name="Line 17">
            <a:extLst>
              <a:ext uri="{FF2B5EF4-FFF2-40B4-BE49-F238E27FC236}">
                <a16:creationId xmlns:a16="http://schemas.microsoft.com/office/drawing/2014/main" id="{1FB308F5-8C60-9846-B2DB-41D0D7CE40FE}"/>
              </a:ext>
            </a:extLst>
          </p:cNvPr>
          <p:cNvCxnSpPr>
            <a:cxnSpLocks/>
          </p:cNvCxnSpPr>
          <p:nvPr/>
        </p:nvCxnSpPr>
        <p:spPr bwMode="auto">
          <a:xfrm>
            <a:off x="4788026" y="1916832"/>
            <a:ext cx="248624" cy="2956822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lc="http://schemas.openxmlformats.org/drawingml/2006/lockedCanvas">
                <a:noFill/>
              </a14:hiddenFill>
            </a:ext>
          </a:extLst>
        </p:spPr>
      </p:cxnSp>
      <p:sp>
        <p:nvSpPr>
          <p:cNvPr id="10" name="Rectangle 18">
            <a:extLst>
              <a:ext uri="{FF2B5EF4-FFF2-40B4-BE49-F238E27FC236}">
                <a16:creationId xmlns:a16="http://schemas.microsoft.com/office/drawing/2014/main" id="{16DDAB19-7CDC-1B44-9229-E803F24BF7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4226" y="4653529"/>
            <a:ext cx="3631019" cy="978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nl-NL" sz="32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mbria" panose="020405030504060302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SUPPLIERS</a:t>
            </a:r>
            <a:r>
              <a:rPr kumimoji="0" lang="en-US" altLang="nl-NL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, </a:t>
            </a:r>
            <a:r>
              <a:rPr kumimoji="0" lang="en-US" altLang="nl-NL" sz="20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contractors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nl-NL" sz="2000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producers, sub-suppliers</a:t>
            </a:r>
            <a:endParaRPr kumimoji="0" lang="en-US" altLang="nl-NL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cxnSp>
        <p:nvCxnSpPr>
          <p:cNvPr id="11" name="Line 15">
            <a:extLst>
              <a:ext uri="{FF2B5EF4-FFF2-40B4-BE49-F238E27FC236}">
                <a16:creationId xmlns:a16="http://schemas.microsoft.com/office/drawing/2014/main" id="{31A03F69-690C-C14F-91A2-7F7EB352E1E8}"/>
              </a:ext>
            </a:extLst>
          </p:cNvPr>
          <p:cNvCxnSpPr>
            <a:cxnSpLocks/>
          </p:cNvCxnSpPr>
          <p:nvPr/>
        </p:nvCxnSpPr>
        <p:spPr bwMode="auto">
          <a:xfrm>
            <a:off x="3694600" y="3804437"/>
            <a:ext cx="2269312" cy="82095"/>
          </a:xfrm>
          <a:prstGeom prst="line">
            <a:avLst/>
          </a:prstGeom>
          <a:noFill/>
          <a:ln w="28575" cmpd="sng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lc="http://schemas.openxmlformats.org/drawingml/2006/lockedCanvas">
                <a:noFill/>
              </a14:hiddenFill>
            </a:ext>
          </a:extLst>
        </p:spPr>
      </p:cxnSp>
      <p:cxnSp>
        <p:nvCxnSpPr>
          <p:cNvPr id="12" name="Line 17">
            <a:extLst>
              <a:ext uri="{FF2B5EF4-FFF2-40B4-BE49-F238E27FC236}">
                <a16:creationId xmlns:a16="http://schemas.microsoft.com/office/drawing/2014/main" id="{D25B6BDD-18D9-5B4C-8C05-38456415464F}"/>
              </a:ext>
            </a:extLst>
          </p:cNvPr>
          <p:cNvCxnSpPr>
            <a:cxnSpLocks/>
          </p:cNvCxnSpPr>
          <p:nvPr/>
        </p:nvCxnSpPr>
        <p:spPr bwMode="auto">
          <a:xfrm>
            <a:off x="4788026" y="1916832"/>
            <a:ext cx="1244049" cy="1985338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lc="http://schemas.openxmlformats.org/drawingml/2006/lockedCanvas">
                <a:noFill/>
              </a14:hiddenFill>
            </a:ext>
          </a:extLst>
        </p:spPr>
      </p:cxnSp>
      <p:sp>
        <p:nvSpPr>
          <p:cNvPr id="15" name="Tekstvak 2">
            <a:extLst>
              <a:ext uri="{FF2B5EF4-FFF2-40B4-BE49-F238E27FC236}">
                <a16:creationId xmlns:a16="http://schemas.microsoft.com/office/drawing/2014/main" id="{EB8AF2F5-F21A-2445-A8A8-364186941D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673530"/>
            <a:ext cx="914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3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Knowledge transfer, </a:t>
            </a:r>
            <a:r>
              <a:rPr kumimoji="0" lang="nl-NL" altLang="nl-NL" sz="32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Cambria" panose="020405030504060302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EDUCATION</a:t>
            </a:r>
            <a:r>
              <a:rPr kumimoji="0" lang="nl-NL" altLang="nl-NL" sz="3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, </a:t>
            </a:r>
            <a:r>
              <a:rPr kumimoji="0" lang="nl-NL" altLang="nl-NL" sz="32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Science</a:t>
            </a:r>
            <a:endParaRPr kumimoji="0" lang="nl-NL" altLang="nl-NL" sz="4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6" name="Tekstvak 3">
            <a:extLst>
              <a:ext uri="{FF2B5EF4-FFF2-40B4-BE49-F238E27FC236}">
                <a16:creationId xmlns:a16="http://schemas.microsoft.com/office/drawing/2014/main" id="{E95F18B8-AF23-A145-9A31-5EA05743F2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3169" y="2986679"/>
            <a:ext cx="3593132" cy="869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nl-NL" sz="3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ＭＳ Ｐゴシック" panose="020B0600070205080204" pitchFamily="34" charset="-128"/>
                <a:cs typeface="Times New Roman" panose="02020603050405020304" pitchFamily="18" charset="0"/>
              </a:rPr>
              <a:t>Authorities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nl-NL" sz="24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Quality assurance etc.</a:t>
            </a:r>
            <a:endParaRPr kumimoji="0" lang="nl-NL" altLang="nl-NL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17" name="Tekstvak 4">
            <a:extLst>
              <a:ext uri="{FF2B5EF4-FFF2-40B4-BE49-F238E27FC236}">
                <a16:creationId xmlns:a16="http://schemas.microsoft.com/office/drawing/2014/main" id="{71D8B7F7-6827-7B46-BD8E-55213BDD37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2185" y="1585018"/>
            <a:ext cx="208710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 algn="r" eaLnBrk="0" hangingPunct="0"/>
            <a:r>
              <a:rPr lang="nl-NL" altLang="nl-NL" sz="3200" i="1" dirty="0" err="1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Infuencers</a:t>
            </a:r>
            <a:endParaRPr lang="nl-NL" altLang="nl-NL" sz="3200" i="1" dirty="0">
              <a:latin typeface="+mn-lt"/>
            </a:endParaRPr>
          </a:p>
        </p:txBody>
      </p:sp>
      <p:cxnSp>
        <p:nvCxnSpPr>
          <p:cNvPr id="18" name="Line 17">
            <a:extLst>
              <a:ext uri="{FF2B5EF4-FFF2-40B4-BE49-F238E27FC236}">
                <a16:creationId xmlns:a16="http://schemas.microsoft.com/office/drawing/2014/main" id="{A298CBD8-434A-D845-A9E9-43FEAC32CF4E}"/>
              </a:ext>
            </a:extLst>
          </p:cNvPr>
          <p:cNvCxnSpPr>
            <a:cxnSpLocks/>
          </p:cNvCxnSpPr>
          <p:nvPr/>
        </p:nvCxnSpPr>
        <p:spPr bwMode="auto">
          <a:xfrm>
            <a:off x="3682227" y="3793142"/>
            <a:ext cx="1359673" cy="1035140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lc="http://schemas.openxmlformats.org/drawingml/2006/lockedCanvas">
                <a:noFill/>
              </a14:hiddenFill>
            </a:ext>
          </a:extLst>
        </p:spPr>
      </p:cxnSp>
      <p:sp>
        <p:nvSpPr>
          <p:cNvPr id="20" name="Rectangle 17">
            <a:extLst>
              <a:ext uri="{FF2B5EF4-FFF2-40B4-BE49-F238E27FC236}">
                <a16:creationId xmlns:a16="http://schemas.microsoft.com/office/drawing/2014/main" id="{13891BE1-B399-7040-9A45-7A59D8281F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altLang="nl-N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1" name="Rectangle 19">
            <a:extLst>
              <a:ext uri="{FF2B5EF4-FFF2-40B4-BE49-F238E27FC236}">
                <a16:creationId xmlns:a16="http://schemas.microsoft.com/office/drawing/2014/main" id="{85C46D14-AE55-6348-9DD1-6203C6909A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096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sp>
        <p:nvSpPr>
          <p:cNvPr id="22" name="Rectangle 20">
            <a:extLst>
              <a:ext uri="{FF2B5EF4-FFF2-40B4-BE49-F238E27FC236}">
                <a16:creationId xmlns:a16="http://schemas.microsoft.com/office/drawing/2014/main" id="{168EC11F-3525-1047-8BCB-957E49DA5A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066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altLang="nl-NL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nl-NL" altLang="nl-NL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endParaRPr kumimoji="0" lang="nl-NL" altLang="nl-NL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2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altLang="nl-N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A01E6E7-9673-AB4D-8B51-FE4E9C1A54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066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altLang="nl-NL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altLang="nl-N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4" name="Rectangle 24">
            <a:extLst>
              <a:ext uri="{FF2B5EF4-FFF2-40B4-BE49-F238E27FC236}">
                <a16:creationId xmlns:a16="http://schemas.microsoft.com/office/drawing/2014/main" id="{ADB9E17E-E627-4243-8DBC-FF86E78721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066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sp>
        <p:nvSpPr>
          <p:cNvPr id="26" name="Rectangle 27">
            <a:extLst>
              <a:ext uri="{FF2B5EF4-FFF2-40B4-BE49-F238E27FC236}">
                <a16:creationId xmlns:a16="http://schemas.microsoft.com/office/drawing/2014/main" id="{340775CD-62EE-0F4C-BF54-A9846B97E4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066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nl-NL" altLang="nl-NL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endParaRPr kumimoji="0" lang="nl-NL" altLang="nl-NL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2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altLang="nl-N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7" name="Rectangle 29">
            <a:extLst>
              <a:ext uri="{FF2B5EF4-FFF2-40B4-BE49-F238E27FC236}">
                <a16:creationId xmlns:a16="http://schemas.microsoft.com/office/drawing/2014/main" id="{4A11FB62-5214-7B45-8E04-5A289D0827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066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altLang="nl-NL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nl-NL" altLang="nl-NL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endParaRPr kumimoji="0" lang="nl-NL" altLang="nl-NL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2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altLang="nl-N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8" name="Rectangle 31">
            <a:extLst>
              <a:ext uri="{FF2B5EF4-FFF2-40B4-BE49-F238E27FC236}">
                <a16:creationId xmlns:a16="http://schemas.microsoft.com/office/drawing/2014/main" id="{01555700-B425-1F44-8DDE-CCB87CB05B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066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altLang="nl-NL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altLang="nl-N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cxnSp>
        <p:nvCxnSpPr>
          <p:cNvPr id="41" name="Line 13">
            <a:extLst>
              <a:ext uri="{FF2B5EF4-FFF2-40B4-BE49-F238E27FC236}">
                <a16:creationId xmlns:a16="http://schemas.microsoft.com/office/drawing/2014/main" id="{D3D2C440-8B64-C442-882C-3185C0B68137}"/>
              </a:ext>
            </a:extLst>
          </p:cNvPr>
          <p:cNvCxnSpPr>
            <a:cxnSpLocks/>
          </p:cNvCxnSpPr>
          <p:nvPr/>
        </p:nvCxnSpPr>
        <p:spPr bwMode="auto">
          <a:xfrm flipH="1">
            <a:off x="4623345" y="3925236"/>
            <a:ext cx="1380139" cy="1683728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lc="http://schemas.openxmlformats.org/drawingml/2006/lockedCanvas">
                <a:noFill/>
              </a14:hiddenFill>
            </a:ext>
          </a:extLst>
        </p:spPr>
      </p:cxnSp>
      <p:cxnSp>
        <p:nvCxnSpPr>
          <p:cNvPr id="44" name="Line 17">
            <a:extLst>
              <a:ext uri="{FF2B5EF4-FFF2-40B4-BE49-F238E27FC236}">
                <a16:creationId xmlns:a16="http://schemas.microsoft.com/office/drawing/2014/main" id="{76CABF5C-53C6-2343-A70A-11E02049D700}"/>
              </a:ext>
            </a:extLst>
          </p:cNvPr>
          <p:cNvCxnSpPr>
            <a:cxnSpLocks/>
          </p:cNvCxnSpPr>
          <p:nvPr/>
        </p:nvCxnSpPr>
        <p:spPr bwMode="auto">
          <a:xfrm>
            <a:off x="3682227" y="3804437"/>
            <a:ext cx="927589" cy="1819878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lc="http://schemas.openxmlformats.org/drawingml/2006/lockedCanvas">
                <a:noFill/>
              </a14:hiddenFill>
            </a:ext>
          </a:extLst>
        </p:spPr>
      </p:cxnSp>
      <p:cxnSp>
        <p:nvCxnSpPr>
          <p:cNvPr id="46" name="Line 13">
            <a:extLst>
              <a:ext uri="{FF2B5EF4-FFF2-40B4-BE49-F238E27FC236}">
                <a16:creationId xmlns:a16="http://schemas.microsoft.com/office/drawing/2014/main" id="{A8BF7D85-EB65-DF46-9157-2676D769A241}"/>
              </a:ext>
            </a:extLst>
          </p:cNvPr>
          <p:cNvCxnSpPr>
            <a:cxnSpLocks/>
          </p:cNvCxnSpPr>
          <p:nvPr/>
        </p:nvCxnSpPr>
        <p:spPr bwMode="auto">
          <a:xfrm flipH="1">
            <a:off x="4596858" y="4839577"/>
            <a:ext cx="439793" cy="773443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lc="http://schemas.openxmlformats.org/drawingml/2006/lockedCanvas">
                <a:noFill/>
              </a14:hiddenFill>
            </a:ext>
          </a:extLst>
        </p:spPr>
      </p:cxnSp>
      <p:sp>
        <p:nvSpPr>
          <p:cNvPr id="63" name="Tekstvak 4">
            <a:extLst>
              <a:ext uri="{FF2B5EF4-FFF2-40B4-BE49-F238E27FC236}">
                <a16:creationId xmlns:a16="http://schemas.microsoft.com/office/drawing/2014/main" id="{F5009250-978F-AC48-BEAC-B54C83C243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680018"/>
            <a:ext cx="1527143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nl-NL" altLang="nl-NL" sz="2000" i="1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Information</a:t>
            </a:r>
          </a:p>
          <a:p>
            <a:pPr eaLnBrk="0" hangingPunct="0"/>
            <a:r>
              <a:rPr lang="nl-NL" altLang="nl-NL" sz="2000" i="1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&amp; </a:t>
            </a:r>
            <a:r>
              <a:rPr lang="nl-NL" altLang="nl-NL" sz="2000" i="1" dirty="0" err="1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lobbies</a:t>
            </a:r>
            <a:r>
              <a:rPr lang="nl-NL" altLang="nl-NL" sz="2000" i="1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 on </a:t>
            </a:r>
            <a:r>
              <a:rPr lang="nl-NL" altLang="nl-NL" sz="2000" i="1" dirty="0" err="1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wood</a:t>
            </a:r>
            <a:r>
              <a:rPr lang="nl-NL" altLang="nl-NL" sz="2000" i="1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,</a:t>
            </a:r>
          </a:p>
          <a:p>
            <a:pPr lvl="0" eaLnBrk="0" hangingPunct="0"/>
            <a:r>
              <a:rPr lang="nl-NL" altLang="nl-NL" sz="2000" i="1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concrete</a:t>
            </a:r>
          </a:p>
          <a:p>
            <a:pPr lvl="0" eaLnBrk="0" hangingPunct="0"/>
            <a:r>
              <a:rPr lang="nl-NL" altLang="nl-NL" sz="2000" i="1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steel etc.</a:t>
            </a:r>
            <a:endParaRPr lang="nl-NL" altLang="nl-NL" sz="2000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83354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5" grpId="0"/>
      <p:bldP spid="16" grpId="0"/>
      <p:bldP spid="17" grpId="0"/>
      <p:bldP spid="6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962127-9DA8-5A41-B6B7-FC8149D47D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Proven opportunities for Alkali Activated/Geopolymer Minerals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1A0BFA6-0CBF-004E-B0E1-AFBCE86284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“Monotheistic” Portland cement religion is now finished, thanks to the CO</a:t>
            </a:r>
            <a:r>
              <a:rPr lang="en-GB" sz="2400" dirty="0"/>
              <a:t>2</a:t>
            </a:r>
            <a:r>
              <a:rPr lang="en-GB" dirty="0"/>
              <a:t> reductions. </a:t>
            </a:r>
          </a:p>
          <a:p>
            <a:r>
              <a:rPr lang="en-GB" dirty="0"/>
              <a:t>Model/Eurocode “Consequence Classes” 0 &amp; 1 provide more than enough applications to prove durability for higher CC 2 &amp; 3.</a:t>
            </a:r>
          </a:p>
          <a:p>
            <a:r>
              <a:rPr lang="en-GB" dirty="0"/>
              <a:t>VERIFICATION methodology, applied at </a:t>
            </a:r>
            <a:r>
              <a:rPr lang="en-GB" dirty="0" err="1"/>
              <a:t>Prorail</a:t>
            </a:r>
            <a:r>
              <a:rPr lang="en-GB" dirty="0"/>
              <a:t> NL. underpass to include BSI PAS 8820, should give clients confidence.</a:t>
            </a:r>
          </a:p>
        </p:txBody>
      </p:sp>
    </p:spTree>
    <p:extLst>
      <p:ext uri="{BB962C8B-B14F-4D97-AF65-F5344CB8AC3E}">
        <p14:creationId xmlns:p14="http://schemas.microsoft.com/office/powerpoint/2010/main" val="483361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1" name="Group 4">
            <a:extLst>
              <a:ext uri="{FF2B5EF4-FFF2-40B4-BE49-F238E27FC236}">
                <a16:creationId xmlns:a16="http://schemas.microsoft.com/office/drawing/2014/main" id="{BF23798C-1420-2940-BEFE-6515933E4EBC}"/>
              </a:ext>
            </a:extLst>
          </p:cNvPr>
          <p:cNvGrpSpPr>
            <a:grpSpLocks/>
          </p:cNvGrpSpPr>
          <p:nvPr/>
        </p:nvGrpSpPr>
        <p:grpSpPr bwMode="auto">
          <a:xfrm>
            <a:off x="755650" y="1772578"/>
            <a:ext cx="7921625" cy="4081407"/>
            <a:chOff x="646" y="895"/>
            <a:chExt cx="4990" cy="3072"/>
          </a:xfrm>
        </p:grpSpPr>
        <p:sp>
          <p:nvSpPr>
            <p:cNvPr id="37893" name="Line 5">
              <a:extLst>
                <a:ext uri="{FF2B5EF4-FFF2-40B4-BE49-F238E27FC236}">
                  <a16:creationId xmlns:a16="http://schemas.microsoft.com/office/drawing/2014/main" id="{609353FE-E7BA-554D-BEE4-E0032966A43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07" y="1546"/>
              <a:ext cx="1" cy="2134"/>
            </a:xfrm>
            <a:prstGeom prst="line">
              <a:avLst/>
            </a:prstGeom>
            <a:noFill/>
            <a:ln w="57150">
              <a:solidFill>
                <a:schemeClr val="bg2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7894" name="Line 6">
              <a:extLst>
                <a:ext uri="{FF2B5EF4-FFF2-40B4-BE49-F238E27FC236}">
                  <a16:creationId xmlns:a16="http://schemas.microsoft.com/office/drawing/2014/main" id="{7302F5E5-8E31-8247-B72A-F7F31272CF8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20" y="2601"/>
              <a:ext cx="3085" cy="0"/>
            </a:xfrm>
            <a:prstGeom prst="line">
              <a:avLst/>
            </a:prstGeom>
            <a:noFill/>
            <a:ln w="57150">
              <a:solidFill>
                <a:schemeClr val="bg2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7895" name="Text Box 7">
              <a:extLst>
                <a:ext uri="{FF2B5EF4-FFF2-40B4-BE49-F238E27FC236}">
                  <a16:creationId xmlns:a16="http://schemas.microsoft.com/office/drawing/2014/main" id="{CDD20BE4-C327-EE43-B052-D6104A4B0C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72" y="2407"/>
              <a:ext cx="998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dirty="0">
                  <a:latin typeface="Arial" charset="0"/>
                  <a:ea typeface="ＭＳ Ｐゴシック" charset="0"/>
                  <a:cs typeface="Arial" charset="0"/>
                </a:rPr>
                <a:t>Available in the Market</a:t>
              </a:r>
            </a:p>
          </p:txBody>
        </p:sp>
        <p:sp>
          <p:nvSpPr>
            <p:cNvPr id="37896" name="Text Box 8">
              <a:extLst>
                <a:ext uri="{FF2B5EF4-FFF2-40B4-BE49-F238E27FC236}">
                  <a16:creationId xmlns:a16="http://schemas.microsoft.com/office/drawing/2014/main" id="{F3DD04BE-4226-4C49-AF70-DEEBA77252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34" y="1600"/>
              <a:ext cx="1089" cy="231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dirty="0">
                  <a:latin typeface="Arial" charset="0"/>
                  <a:ea typeface="ＭＳ Ｐゴシック" charset="0"/>
                  <a:cs typeface="Arial" charset="0"/>
                </a:rPr>
                <a:t>Certification</a:t>
              </a:r>
            </a:p>
          </p:txBody>
        </p:sp>
        <p:sp>
          <p:nvSpPr>
            <p:cNvPr id="37897" name="Text Box 9">
              <a:extLst>
                <a:ext uri="{FF2B5EF4-FFF2-40B4-BE49-F238E27FC236}">
                  <a16:creationId xmlns:a16="http://schemas.microsoft.com/office/drawing/2014/main" id="{A48CB0AF-6543-124D-A8F2-FA501621D0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07" y="3226"/>
              <a:ext cx="1191" cy="486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28575">
                  <a:solidFill>
                    <a:srgbClr val="000099"/>
                  </a:solidFill>
                  <a:prstDash val="lgDash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b="1" dirty="0">
                  <a:latin typeface="Arial" charset="0"/>
                  <a:ea typeface="ＭＳ Ｐゴシック" charset="0"/>
                  <a:cs typeface="Arial" charset="0"/>
                </a:rPr>
                <a:t>Self Declarations</a:t>
              </a:r>
            </a:p>
          </p:txBody>
        </p:sp>
        <p:sp>
          <p:nvSpPr>
            <p:cNvPr id="37898" name="Oval 10">
              <a:extLst>
                <a:ext uri="{FF2B5EF4-FFF2-40B4-BE49-F238E27FC236}">
                  <a16:creationId xmlns:a16="http://schemas.microsoft.com/office/drawing/2014/main" id="{536F1475-71FC-B545-B608-33D1BFB202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32" y="2229"/>
              <a:ext cx="1416" cy="780"/>
            </a:xfrm>
            <a:prstGeom prst="ellipse">
              <a:avLst/>
            </a:prstGeom>
            <a:solidFill>
              <a:srgbClr val="FFCC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7899" name="Text Box 11">
              <a:extLst>
                <a:ext uri="{FF2B5EF4-FFF2-40B4-BE49-F238E27FC236}">
                  <a16:creationId xmlns:a16="http://schemas.microsoft.com/office/drawing/2014/main" id="{34D20346-3AC0-274B-A589-E497F39281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42" y="2437"/>
              <a:ext cx="1451" cy="3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000" b="1" dirty="0">
                  <a:latin typeface="Arial" charset="0"/>
                  <a:ea typeface="ＭＳ Ｐゴシック" charset="0"/>
                  <a:cs typeface="Arial" charset="0"/>
                </a:rPr>
                <a:t>VERIFICATION</a:t>
              </a:r>
            </a:p>
          </p:txBody>
        </p:sp>
        <p:sp>
          <p:nvSpPr>
            <p:cNvPr id="37900" name="Rectangle 12">
              <a:extLst>
                <a:ext uri="{FF2B5EF4-FFF2-40B4-BE49-F238E27FC236}">
                  <a16:creationId xmlns:a16="http://schemas.microsoft.com/office/drawing/2014/main" id="{AE8EC06F-C780-A44C-837E-9A526A65DB7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742620">
              <a:off x="1282" y="2259"/>
              <a:ext cx="1134" cy="40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>
                <a:defRPr/>
              </a:pPr>
              <a:endParaRPr lang="en-GB" dirty="0"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7901" name="Text Box 13">
              <a:extLst>
                <a:ext uri="{FF2B5EF4-FFF2-40B4-BE49-F238E27FC236}">
                  <a16:creationId xmlns:a16="http://schemas.microsoft.com/office/drawing/2014/main" id="{F68C6551-63BF-F84A-9C4F-9666B4ADDF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10" y="2350"/>
              <a:ext cx="590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000" b="1" dirty="0">
                  <a:latin typeface="Arial" charset="0"/>
                  <a:ea typeface="ＭＳ Ｐゴシック" charset="0"/>
                  <a:cs typeface="Arial" charset="0"/>
                </a:rPr>
                <a:t>R&amp;D</a:t>
              </a:r>
            </a:p>
          </p:txBody>
        </p:sp>
        <p:grpSp>
          <p:nvGrpSpPr>
            <p:cNvPr id="25617" name="Group 14">
              <a:extLst>
                <a:ext uri="{FF2B5EF4-FFF2-40B4-BE49-F238E27FC236}">
                  <a16:creationId xmlns:a16="http://schemas.microsoft.com/office/drawing/2014/main" id="{C8F7A537-7DC2-DC42-AF5C-FC44E4E1BFC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40" y="1058"/>
              <a:ext cx="1996" cy="956"/>
              <a:chOff x="3595" y="572"/>
              <a:chExt cx="1996" cy="956"/>
            </a:xfrm>
          </p:grpSpPr>
          <p:sp>
            <p:nvSpPr>
              <p:cNvPr id="37903" name="AutoShape 15">
                <a:extLst>
                  <a:ext uri="{FF2B5EF4-FFF2-40B4-BE49-F238E27FC236}">
                    <a16:creationId xmlns:a16="http://schemas.microsoft.com/office/drawing/2014/main" id="{0FF2381E-3295-6E4F-81F6-19BCF5EEA8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95" y="572"/>
                <a:ext cx="1996" cy="956"/>
              </a:xfrm>
              <a:prstGeom prst="cloudCallout">
                <a:avLst>
                  <a:gd name="adj1" fmla="val -46875"/>
                  <a:gd name="adj2" fmla="val 137468"/>
                </a:avLst>
              </a:prstGeom>
              <a:solidFill>
                <a:srgbClr val="FFCC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>
                  <a:defRPr/>
                </a:pPr>
                <a:endParaRPr lang="en-GB" dirty="0"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37904" name="Text Box 16">
                <a:extLst>
                  <a:ext uri="{FF2B5EF4-FFF2-40B4-BE49-F238E27FC236}">
                    <a16:creationId xmlns:a16="http://schemas.microsoft.com/office/drawing/2014/main" id="{23CFD0AF-C371-B745-9B2C-BCCF0D6588F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86" y="680"/>
                <a:ext cx="1905" cy="7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en-GB" dirty="0">
                    <a:latin typeface="Arial" charset="0"/>
                    <a:ea typeface="ＭＳ Ｐゴシック" charset="0"/>
                    <a:cs typeface="Arial" charset="0"/>
                  </a:rPr>
                  <a:t>No need for certification, but </a:t>
                </a:r>
                <a:r>
                  <a:rPr lang="en-GB" b="1" dirty="0">
                    <a:latin typeface="Arial" charset="0"/>
                    <a:ea typeface="ＭＳ Ｐゴシック" charset="0"/>
                    <a:cs typeface="Arial" charset="0"/>
                  </a:rPr>
                  <a:t>need for credible </a:t>
                </a:r>
              </a:p>
              <a:p>
                <a:pPr algn="ctr">
                  <a:spcBef>
                    <a:spcPct val="50000"/>
                  </a:spcBef>
                  <a:defRPr/>
                </a:pPr>
                <a:r>
                  <a:rPr lang="en-GB" b="1" dirty="0">
                    <a:latin typeface="Arial" charset="0"/>
                    <a:ea typeface="ＭＳ Ｐゴシック" charset="0"/>
                    <a:cs typeface="Arial" charset="0"/>
                  </a:rPr>
                  <a:t>PERFORMANCE DATA</a:t>
                </a:r>
              </a:p>
            </p:txBody>
          </p:sp>
        </p:grpSp>
        <p:sp>
          <p:nvSpPr>
            <p:cNvPr id="37905" name="Text Box 17">
              <a:extLst>
                <a:ext uri="{FF2B5EF4-FFF2-40B4-BE49-F238E27FC236}">
                  <a16:creationId xmlns:a16="http://schemas.microsoft.com/office/drawing/2014/main" id="{73F68CD1-BC51-984A-9BE9-0C2A15A868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80" y="895"/>
              <a:ext cx="1960" cy="6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b="1" dirty="0">
                  <a:latin typeface="Arial" charset="0"/>
                  <a:ea typeface="ＭＳ Ｐゴシック" charset="0"/>
                  <a:cs typeface="Arial" charset="0"/>
                </a:rPr>
                <a:t>Compliance to standards, (</a:t>
              </a:r>
              <a:r>
                <a:rPr lang="en-GB" dirty="0">
                  <a:latin typeface="Arial" charset="0"/>
                  <a:ea typeface="ＭＳ Ｐゴシック" charset="0"/>
                  <a:cs typeface="Arial" charset="0"/>
                </a:rPr>
                <a:t>EN 197 27 years, EN 206, 20 years, non harmonized)</a:t>
              </a:r>
            </a:p>
          </p:txBody>
        </p:sp>
        <p:sp>
          <p:nvSpPr>
            <p:cNvPr id="37906" name="Text Box 18">
              <a:extLst>
                <a:ext uri="{FF2B5EF4-FFF2-40B4-BE49-F238E27FC236}">
                  <a16:creationId xmlns:a16="http://schemas.microsoft.com/office/drawing/2014/main" id="{E5EB1047-3EEA-724C-A12B-6E9699C6D2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25" y="3689"/>
              <a:ext cx="1526" cy="2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dirty="0">
                  <a:latin typeface="Arial" charset="0"/>
                  <a:ea typeface="ＭＳ Ｐゴシック" charset="0"/>
                  <a:cs typeface="Arial" charset="0"/>
                </a:rPr>
                <a:t>No standards exist</a:t>
              </a:r>
            </a:p>
          </p:txBody>
        </p:sp>
        <p:sp>
          <p:nvSpPr>
            <p:cNvPr id="37907" name="Text Box 19">
              <a:extLst>
                <a:ext uri="{FF2B5EF4-FFF2-40B4-BE49-F238E27FC236}">
                  <a16:creationId xmlns:a16="http://schemas.microsoft.com/office/drawing/2014/main" id="{AA3186FD-044D-1742-A211-46F4B0BAEC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6" y="2418"/>
              <a:ext cx="948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dirty="0">
                  <a:latin typeface="Arial" charset="0"/>
                  <a:ea typeface="ＭＳ Ｐゴシック" charset="0"/>
                  <a:cs typeface="Arial" charset="0"/>
                </a:rPr>
                <a:t>Early research</a:t>
              </a:r>
            </a:p>
          </p:txBody>
        </p:sp>
        <p:sp>
          <p:nvSpPr>
            <p:cNvPr id="37908" name="Text Box 20">
              <a:extLst>
                <a:ext uri="{FF2B5EF4-FFF2-40B4-BE49-F238E27FC236}">
                  <a16:creationId xmlns:a16="http://schemas.microsoft.com/office/drawing/2014/main" id="{45AC77A9-0A13-AA49-8456-EE292BF97F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1" y="2605"/>
              <a:ext cx="1134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dirty="0">
                  <a:latin typeface="Arial" charset="0"/>
                  <a:ea typeface="ＭＳ Ｐゴシック" charset="0"/>
                  <a:cs typeface="Arial" charset="0"/>
                </a:rPr>
                <a:t>Prototypes, Demonstration</a:t>
              </a:r>
            </a:p>
          </p:txBody>
        </p:sp>
      </p:grpSp>
      <p:pic>
        <p:nvPicPr>
          <p:cNvPr id="25602" name="Picture 21" descr="SlidesJRC_bannerLogoJRC">
            <a:extLst>
              <a:ext uri="{FF2B5EF4-FFF2-40B4-BE49-F238E27FC236}">
                <a16:creationId xmlns:a16="http://schemas.microsoft.com/office/drawing/2014/main" id="{C0E1D116-F4D1-3B48-9160-2418BCFFC5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8425"/>
            <a:ext cx="1317625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910" name="Rectangle 22">
            <a:extLst>
              <a:ext uri="{FF2B5EF4-FFF2-40B4-BE49-F238E27FC236}">
                <a16:creationId xmlns:a16="http://schemas.microsoft.com/office/drawing/2014/main" id="{1B3AFF15-9798-7F47-B13F-1F53F04D3A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88" y="765175"/>
            <a:ext cx="9145588" cy="144463"/>
          </a:xfrm>
          <a:prstGeom prst="rect">
            <a:avLst/>
          </a:prstGeom>
          <a:solidFill>
            <a:srgbClr val="0F327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38" tIns="47625" rIns="96838" bIns="47625" anchor="ctr"/>
          <a:lstStyle/>
          <a:p>
            <a:pPr>
              <a:defRPr/>
            </a:pPr>
            <a:endParaRPr lang="en-US" dirty="0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5604" name="Rectangle 24">
            <a:extLst>
              <a:ext uri="{FF2B5EF4-FFF2-40B4-BE49-F238E27FC236}">
                <a16:creationId xmlns:a16="http://schemas.microsoft.com/office/drawing/2014/main" id="{2651EB91-62E9-4946-AE5B-DD71E8B72E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5825" y="784225"/>
            <a:ext cx="1325563" cy="9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83978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83978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83978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83978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83978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lnSpc>
                <a:spcPts val="738"/>
              </a:lnSpc>
            </a:pPr>
            <a:fld id="{818153F6-CC34-FF44-ADE2-E76599E07458}" type="slidenum">
              <a:rPr lang="en-US" altLang="nl-NL" sz="700">
                <a:solidFill>
                  <a:srgbClr val="FFFFFF"/>
                </a:solidFill>
              </a:rPr>
              <a:pPr algn="r" eaLnBrk="1" hangingPunct="1">
                <a:lnSpc>
                  <a:spcPts val="738"/>
                </a:lnSpc>
              </a:pPr>
              <a:t>12</a:t>
            </a:fld>
            <a:endParaRPr lang="en-US" altLang="nl-NL" sz="700" dirty="0">
              <a:solidFill>
                <a:srgbClr val="FFFFFF"/>
              </a:solidFill>
            </a:endParaRPr>
          </a:p>
        </p:txBody>
      </p:sp>
      <p:pic>
        <p:nvPicPr>
          <p:cNvPr id="25605" name="Picture 25" descr="LogoIPTS_name_colour_EN_18%">
            <a:extLst>
              <a:ext uri="{FF2B5EF4-FFF2-40B4-BE49-F238E27FC236}">
                <a16:creationId xmlns:a16="http://schemas.microsoft.com/office/drawing/2014/main" id="{2CADF94D-770B-AC47-B86D-370E38EE09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58738"/>
            <a:ext cx="7556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6" name="Rectangle 26">
            <a:extLst>
              <a:ext uri="{FF2B5EF4-FFF2-40B4-BE49-F238E27FC236}">
                <a16:creationId xmlns:a16="http://schemas.microsoft.com/office/drawing/2014/main" id="{96DB6A04-A1AE-6947-ADCB-353187BE85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908050"/>
            <a:ext cx="8497887" cy="897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GB" altLang="nl-NL" sz="4400" dirty="0">
                <a:solidFill>
                  <a:srgbClr val="0000FF"/>
                </a:solidFill>
              </a:rPr>
              <a:t>The positioning of Verification</a:t>
            </a:r>
            <a:endParaRPr lang="en-US" altLang="nl-NL" sz="4400" dirty="0">
              <a:solidFill>
                <a:srgbClr val="0000FF"/>
              </a:solidFill>
            </a:endParaRPr>
          </a:p>
        </p:txBody>
      </p:sp>
      <p:sp>
        <p:nvSpPr>
          <p:cNvPr id="25607" name="Rectangle 27">
            <a:extLst>
              <a:ext uri="{FF2B5EF4-FFF2-40B4-BE49-F238E27FC236}">
                <a16:creationId xmlns:a16="http://schemas.microsoft.com/office/drawing/2014/main" id="{40A8456A-313C-8540-A21B-E1085C3421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225" y="776288"/>
            <a:ext cx="7197725" cy="10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defTabSz="83978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83978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83978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83978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83978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nl-NL" sz="700" dirty="0">
                <a:solidFill>
                  <a:srgbClr val="FFFFFF"/>
                </a:solidFill>
              </a:rPr>
              <a:t>Paris 26 November 2007 – European Forum on Eco-Innovation </a:t>
            </a:r>
          </a:p>
        </p:txBody>
      </p:sp>
    </p:spTree>
    <p:extLst>
      <p:ext uri="{BB962C8B-B14F-4D97-AF65-F5344CB8AC3E}">
        <p14:creationId xmlns:p14="http://schemas.microsoft.com/office/powerpoint/2010/main" val="2954542815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373A28-2EDF-FC44-AF92-A06FBB3C9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274638"/>
            <a:ext cx="8856984" cy="1143000"/>
          </a:xfrm>
        </p:spPr>
        <p:txBody>
          <a:bodyPr/>
          <a:lstStyle/>
          <a:p>
            <a:r>
              <a:rPr lang="nl-NL" dirty="0"/>
              <a:t>Metal </a:t>
            </a:r>
            <a:r>
              <a:rPr lang="nl-NL" dirty="0" err="1"/>
              <a:t>industry’s</a:t>
            </a:r>
            <a:r>
              <a:rPr lang="nl-NL" dirty="0"/>
              <a:t> </a:t>
            </a:r>
            <a:r>
              <a:rPr lang="nl-NL" dirty="0" err="1"/>
              <a:t>opportunities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b="1" dirty="0"/>
              <a:t>“</a:t>
            </a:r>
            <a:r>
              <a:rPr lang="nl-NL" b="1" dirty="0" err="1"/>
              <a:t>mineral</a:t>
            </a:r>
            <a:r>
              <a:rPr lang="nl-NL" b="1" dirty="0"/>
              <a:t> </a:t>
            </a:r>
            <a:r>
              <a:rPr lang="nl-NL" b="1" dirty="0" err="1"/>
              <a:t>composites</a:t>
            </a:r>
            <a:r>
              <a:rPr lang="nl-NL" b="1" dirty="0"/>
              <a:t>” * </a:t>
            </a:r>
            <a:r>
              <a:rPr lang="nl-NL" dirty="0"/>
              <a:t>market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8546545-43D8-CB4C-A48F-2A56561E2A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600200"/>
            <a:ext cx="8712968" cy="4709120"/>
          </a:xfrm>
        </p:spPr>
        <p:txBody>
          <a:bodyPr/>
          <a:lstStyle/>
          <a:p>
            <a:pPr marL="0" indent="0">
              <a:buNone/>
            </a:pPr>
            <a:r>
              <a:rPr lang="nl-NL" sz="2800" i="1" dirty="0"/>
              <a:t>* </a:t>
            </a:r>
            <a:r>
              <a:rPr lang="en-GB" sz="2800" i="1" dirty="0"/>
              <a:t>Preferred name for high tech mortars, concrete, screeds,</a:t>
            </a:r>
          </a:p>
          <a:p>
            <a:r>
              <a:rPr lang="en-GB" sz="2800" dirty="0"/>
              <a:t>Concrete market is facing a new demanding customer for real; </a:t>
            </a:r>
            <a:r>
              <a:rPr lang="en-GB" sz="2800" b="1" dirty="0"/>
              <a:t>civil society going green!</a:t>
            </a:r>
          </a:p>
          <a:p>
            <a:r>
              <a:rPr lang="en-GB" sz="2800" dirty="0"/>
              <a:t>D</a:t>
            </a:r>
            <a:r>
              <a:rPr lang="en-GB" sz="2800" b="1" dirty="0"/>
              <a:t>ominating Portland cement </a:t>
            </a:r>
            <a:r>
              <a:rPr lang="en-GB" sz="2800" dirty="0"/>
              <a:t>supplier is little interested in cement reduction, reducing capacity, sustainable knowledge transfer and updating standards</a:t>
            </a:r>
          </a:p>
          <a:p>
            <a:r>
              <a:rPr lang="en-GB" sz="2800" dirty="0"/>
              <a:t>Integrated steel makers are </a:t>
            </a:r>
            <a:r>
              <a:rPr lang="en-GB" sz="2800" b="1" dirty="0"/>
              <a:t>familiar with demanding </a:t>
            </a:r>
            <a:r>
              <a:rPr lang="en-GB" sz="2800" dirty="0"/>
              <a:t>(automobile) </a:t>
            </a:r>
            <a:r>
              <a:rPr lang="en-GB" sz="2800" b="1" dirty="0"/>
              <a:t>customer</a:t>
            </a:r>
            <a:r>
              <a:rPr lang="en-GB" sz="2800" dirty="0"/>
              <a:t> imposing process changes since 50th and blast furnace slag supplier tradition.</a:t>
            </a:r>
          </a:p>
          <a:p>
            <a:r>
              <a:rPr lang="en-GB" sz="2800" dirty="0"/>
              <a:t>Successful </a:t>
            </a:r>
            <a:r>
              <a:rPr lang="en-GB" sz="2800" b="1" dirty="0"/>
              <a:t>start ups </a:t>
            </a:r>
            <a:r>
              <a:rPr lang="en-GB" sz="2800" dirty="0"/>
              <a:t>from “Slag </a:t>
            </a:r>
            <a:r>
              <a:rPr lang="en-GB" sz="2800" dirty="0" err="1"/>
              <a:t>Valorization</a:t>
            </a:r>
            <a:r>
              <a:rPr lang="en-GB" sz="2800" dirty="0"/>
              <a:t> Tribe” </a:t>
            </a:r>
          </a:p>
          <a:p>
            <a:endParaRPr lang="en-GB" sz="2800" dirty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62149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EB4531-A50A-5A41-9CDB-F9D67C8A6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1143000"/>
          </a:xfrm>
        </p:spPr>
        <p:txBody>
          <a:bodyPr/>
          <a:lstStyle/>
          <a:p>
            <a:r>
              <a:rPr lang="nl-NL"/>
              <a:t>Active commitment of metal producers in </a:t>
            </a:r>
            <a:r>
              <a:rPr lang="nl-NL" err="1"/>
              <a:t>construction</a:t>
            </a:r>
            <a:r>
              <a:rPr lang="nl-NL"/>
              <a:t> market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88169D4-460B-8A4D-81E5-5D21263F76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600201"/>
            <a:ext cx="8856984" cy="4061048"/>
          </a:xfrm>
        </p:spPr>
        <p:txBody>
          <a:bodyPr/>
          <a:lstStyle/>
          <a:p>
            <a:pPr>
              <a:spcBef>
                <a:spcPts val="72"/>
              </a:spcBef>
            </a:pPr>
            <a:r>
              <a:rPr lang="en-GB" sz="2800" dirty="0"/>
              <a:t>Keep investing in Research, Development, Marketing.</a:t>
            </a:r>
          </a:p>
          <a:p>
            <a:pPr>
              <a:spcBef>
                <a:spcPts val="72"/>
              </a:spcBef>
            </a:pPr>
            <a:r>
              <a:rPr lang="en-GB" sz="2800" dirty="0"/>
              <a:t>Claim slag valorisation in environmental performance of your basic metal product.</a:t>
            </a:r>
          </a:p>
          <a:p>
            <a:pPr>
              <a:spcBef>
                <a:spcPts val="72"/>
              </a:spcBef>
            </a:pPr>
            <a:r>
              <a:rPr lang="en-GB" sz="2800" dirty="0"/>
              <a:t>Join material testing organizations such as RILEM,</a:t>
            </a:r>
          </a:p>
          <a:p>
            <a:pPr>
              <a:spcBef>
                <a:spcPts val="72"/>
              </a:spcBef>
            </a:pPr>
            <a:r>
              <a:rPr lang="en-GB" sz="2800" dirty="0"/>
              <a:t>Consider modifying your slag to suit application in mineral composites market.</a:t>
            </a:r>
          </a:p>
          <a:p>
            <a:pPr>
              <a:spcBef>
                <a:spcPts val="72"/>
              </a:spcBef>
            </a:pPr>
            <a:r>
              <a:rPr lang="en-GB" sz="2800" dirty="0"/>
              <a:t>Consider joint ventures and involvement in start-ups.</a:t>
            </a:r>
          </a:p>
          <a:p>
            <a:pPr>
              <a:spcBef>
                <a:spcPts val="72"/>
              </a:spcBef>
            </a:pPr>
            <a:r>
              <a:rPr lang="en-GB" sz="2800" dirty="0"/>
              <a:t>Stay in touch regarding possible </a:t>
            </a:r>
            <a:r>
              <a:rPr lang="en-GB" sz="2800" b="1" dirty="0"/>
              <a:t>GLO</a:t>
            </a:r>
            <a:r>
              <a:rPr lang="en-GB" sz="2800" b="1" i="1" dirty="0"/>
              <a:t>BE</a:t>
            </a:r>
            <a:r>
              <a:rPr lang="en-GB" sz="2800" b="1" dirty="0"/>
              <a:t> Pantheon Platform</a:t>
            </a:r>
            <a:r>
              <a:rPr lang="en-GB" sz="2800" dirty="0"/>
              <a:t>  innovation implementation accelerator. 	</a:t>
            </a:r>
          </a:p>
          <a:p>
            <a:pPr marL="0" indent="0">
              <a:buNone/>
            </a:pPr>
            <a:endParaRPr lang="en-GB" sz="2800" dirty="0"/>
          </a:p>
          <a:p>
            <a:endParaRPr lang="en-GB" sz="2800" dirty="0"/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613302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AE4A12-BF99-4442-90E9-2C3BB18A6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56832"/>
          </a:xfrm>
        </p:spPr>
        <p:txBody>
          <a:bodyPr/>
          <a:lstStyle/>
          <a:p>
            <a:r>
              <a:rPr lang="nl-NL" dirty="0"/>
              <a:t>In </a:t>
            </a:r>
            <a:r>
              <a:rPr lang="nl-NL" dirty="0" err="1"/>
              <a:t>the</a:t>
            </a:r>
            <a:r>
              <a:rPr lang="nl-NL" dirty="0"/>
              <a:t> pipeline 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6B41749-D605-564E-B04B-469C9B8A0E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773464"/>
            <a:ext cx="8640960" cy="5463847"/>
          </a:xfrm>
        </p:spPr>
        <p:txBody>
          <a:bodyPr/>
          <a:lstStyle/>
          <a:p>
            <a:pPr marL="0" indent="0">
              <a:buNone/>
            </a:pPr>
            <a:r>
              <a:rPr lang="en-GB" sz="2800" b="1" dirty="0"/>
              <a:t>GLO</a:t>
            </a:r>
            <a:r>
              <a:rPr lang="en-GB" sz="2800" b="1" i="1" dirty="0"/>
              <a:t>BE</a:t>
            </a:r>
            <a:r>
              <a:rPr lang="en-GB" sz="2800" b="1" dirty="0"/>
              <a:t> consensus; </a:t>
            </a:r>
            <a:r>
              <a:rPr lang="en-GB" sz="2800" dirty="0"/>
              <a:t>see </a:t>
            </a:r>
            <a:r>
              <a:rPr lang="en-GB" sz="2400" dirty="0">
                <a:hlinkClick r:id="rId2"/>
              </a:rPr>
              <a:t>https://www.rilem.net/article/globe-global-consensus-on-sustainability-in-the-built-environment-192</a:t>
            </a:r>
            <a:endParaRPr lang="en-GB" sz="2400" dirty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/>
          </a:p>
          <a:p>
            <a:pPr marL="0" indent="0">
              <a:spcBef>
                <a:spcPts val="72"/>
              </a:spcBef>
              <a:buNone/>
            </a:pPr>
            <a:r>
              <a:rPr lang="en-GB" sz="2800" b="1" dirty="0"/>
              <a:t>Pantheon Performance Foundation;</a:t>
            </a:r>
          </a:p>
          <a:p>
            <a:pPr marL="0" indent="0">
              <a:spcBef>
                <a:spcPts val="72"/>
              </a:spcBef>
              <a:buNone/>
            </a:pPr>
            <a:r>
              <a:rPr lang="en-GB" sz="2400" i="1" dirty="0"/>
              <a:t>- Accelerate Sustainable Construction Materials</a:t>
            </a:r>
          </a:p>
          <a:p>
            <a:pPr marL="0" indent="0">
              <a:spcBef>
                <a:spcPts val="72"/>
              </a:spcBef>
              <a:buNone/>
            </a:pPr>
            <a:r>
              <a:rPr lang="en-GB" sz="2400" i="1" dirty="0"/>
              <a:t>  Application Events”.</a:t>
            </a:r>
          </a:p>
          <a:p>
            <a:pPr marL="0" indent="0">
              <a:spcBef>
                <a:spcPts val="72"/>
              </a:spcBef>
              <a:buNone/>
            </a:pPr>
            <a:r>
              <a:rPr lang="en-GB" sz="2400" i="1" dirty="0"/>
              <a:t>- Manual of sustainable materials for carbon neutral constructions</a:t>
            </a:r>
          </a:p>
          <a:p>
            <a:pPr marL="0" indent="0">
              <a:spcBef>
                <a:spcPts val="72"/>
              </a:spcBef>
              <a:buNone/>
            </a:pPr>
            <a:endParaRPr lang="en-GB" sz="2800" dirty="0"/>
          </a:p>
          <a:p>
            <a:pPr marL="0" indent="0">
              <a:spcBef>
                <a:spcPts val="72"/>
              </a:spcBef>
              <a:buNone/>
            </a:pPr>
            <a:r>
              <a:rPr lang="en-GB" sz="2800" dirty="0"/>
              <a:t>Stay in touch regarding a possible </a:t>
            </a:r>
            <a:r>
              <a:rPr lang="en-GB" sz="2800" b="1" dirty="0"/>
              <a:t>GLO</a:t>
            </a:r>
            <a:r>
              <a:rPr lang="en-GB" sz="2800" b="1" i="1" dirty="0"/>
              <a:t>BE</a:t>
            </a:r>
            <a:r>
              <a:rPr lang="en-GB" sz="2800" b="1" dirty="0"/>
              <a:t> Pantheon Platform</a:t>
            </a:r>
            <a:r>
              <a:rPr lang="en-GB" sz="2800" dirty="0"/>
              <a:t>  as innovation implementation accelerator. 	</a:t>
            </a:r>
            <a:r>
              <a:rPr lang="en-GB" sz="2800" i="1" dirty="0"/>
              <a:t>Thanks for your attention		</a:t>
            </a:r>
            <a:r>
              <a:rPr lang="en-GB" sz="2800" i="1" dirty="0" err="1"/>
              <a:t>www.sustcon.org</a:t>
            </a:r>
            <a:endParaRPr lang="en-GB" sz="2800" i="1" dirty="0"/>
          </a:p>
          <a:p>
            <a:pPr marL="0" indent="0">
              <a:spcBef>
                <a:spcPts val="72"/>
              </a:spcBef>
              <a:buNone/>
            </a:pPr>
            <a:r>
              <a:rPr lang="en-GB" sz="2800" i="1" dirty="0"/>
              <a:t> </a:t>
            </a: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CF261959-95C5-7A46-B9AC-E7A5FE72AB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00808"/>
            <a:ext cx="927100" cy="11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A704431E-EE8C-2840-90B8-A1068D0FD8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424" y="1772816"/>
            <a:ext cx="1168400" cy="97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658F8F9E-D8F1-9741-B055-1881999329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3240" y="1844824"/>
            <a:ext cx="12192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D089C615-0C27-684B-B7C0-AF6AE4B637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700808"/>
            <a:ext cx="11176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>
            <a:extLst>
              <a:ext uri="{FF2B5EF4-FFF2-40B4-BE49-F238E27FC236}">
                <a16:creationId xmlns:a16="http://schemas.microsoft.com/office/drawing/2014/main" id="{344008DA-35F2-D441-9570-3DACC9984F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772816"/>
            <a:ext cx="342900" cy="120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3AD0F8B8-C5C6-4141-9EE1-505681E7C3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772816"/>
            <a:ext cx="1384300" cy="104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D113FFF8-8C25-EF4F-AABB-B37F2774AD96}"/>
              </a:ext>
            </a:extLst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924944"/>
            <a:ext cx="2171700" cy="12649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189434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88169D4-460B-8A4D-81E5-5D21263F76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600200"/>
            <a:ext cx="8856984" cy="4525963"/>
          </a:xfrm>
        </p:spPr>
        <p:txBody>
          <a:bodyPr/>
          <a:lstStyle/>
          <a:p>
            <a:pPr marL="0" indent="0" algn="ctr">
              <a:spcBef>
                <a:spcPts val="72"/>
              </a:spcBef>
              <a:buNone/>
            </a:pPr>
            <a:r>
              <a:rPr lang="en-GB" sz="4800" dirty="0"/>
              <a:t>Thank you for </a:t>
            </a:r>
          </a:p>
          <a:p>
            <a:pPr marL="0" indent="0" algn="ctr">
              <a:spcBef>
                <a:spcPts val="72"/>
              </a:spcBef>
              <a:buNone/>
            </a:pPr>
            <a:r>
              <a:rPr lang="en-GB" sz="4800" dirty="0"/>
              <a:t>your attention!</a:t>
            </a:r>
          </a:p>
          <a:p>
            <a:pPr>
              <a:spcBef>
                <a:spcPts val="72"/>
              </a:spcBef>
            </a:pPr>
            <a:endParaRPr lang="en-GB" sz="2800" dirty="0"/>
          </a:p>
          <a:p>
            <a:pPr>
              <a:spcBef>
                <a:spcPts val="72"/>
              </a:spcBef>
            </a:pPr>
            <a:endParaRPr lang="en-GB" sz="2800" dirty="0"/>
          </a:p>
          <a:p>
            <a:pPr>
              <a:spcBef>
                <a:spcPts val="72"/>
              </a:spcBef>
            </a:pPr>
            <a:endParaRPr lang="en-GB" sz="2800" dirty="0"/>
          </a:p>
          <a:p>
            <a:pPr marL="0" indent="0">
              <a:spcBef>
                <a:spcPts val="72"/>
              </a:spcBef>
              <a:buNone/>
            </a:pPr>
            <a:endParaRPr lang="en-GB" sz="2800" dirty="0"/>
          </a:p>
          <a:p>
            <a:pPr marL="0" indent="0">
              <a:spcBef>
                <a:spcPts val="72"/>
              </a:spcBef>
              <a:buNone/>
            </a:pPr>
            <a:endParaRPr lang="en-GB" sz="2800" dirty="0"/>
          </a:p>
          <a:p>
            <a:pPr marL="0" indent="0" algn="ctr">
              <a:spcBef>
                <a:spcPts val="72"/>
              </a:spcBef>
              <a:buNone/>
            </a:pPr>
            <a:r>
              <a:rPr lang="en-GB" sz="2800" dirty="0" err="1"/>
              <a:t>www.sustcon.org</a:t>
            </a:r>
            <a:endParaRPr lang="en-GB" sz="2800" dirty="0"/>
          </a:p>
          <a:p>
            <a:pPr marL="0" indent="0">
              <a:buNone/>
            </a:pPr>
            <a:endParaRPr lang="en-GB" sz="2800" dirty="0"/>
          </a:p>
          <a:p>
            <a:endParaRPr lang="en-GB" sz="2800" dirty="0"/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831963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el 1">
            <a:extLst>
              <a:ext uri="{FF2B5EF4-FFF2-40B4-BE49-F238E27FC236}">
                <a16:creationId xmlns:a16="http://schemas.microsoft.com/office/drawing/2014/main" id="{937BA58E-80ED-9043-B74C-F7FC3D78A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nl-NL" altLang="nl-NL" err="1">
                <a:ea typeface="ＭＳ Ｐゴシック" panose="020B0600070205080204" pitchFamily="34" charset="-128"/>
              </a:rPr>
              <a:t>Motivations</a:t>
            </a:r>
            <a:endParaRPr lang="nl-NL" altLang="nl-NL">
              <a:ea typeface="ＭＳ Ｐゴシック" panose="020B0600070205080204" pitchFamily="34" charset="-128"/>
            </a:endParaRPr>
          </a:p>
        </p:txBody>
      </p:sp>
      <p:sp>
        <p:nvSpPr>
          <p:cNvPr id="30722" name="Tijdelijke aanduiding voor inhoud 2">
            <a:extLst>
              <a:ext uri="{FF2B5EF4-FFF2-40B4-BE49-F238E27FC236}">
                <a16:creationId xmlns:a16="http://schemas.microsoft.com/office/drawing/2014/main" id="{3999CC4B-9911-8944-89E8-1EDAABA4EE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r>
              <a:rPr lang="en-GB" altLang="nl-NL" dirty="0">
                <a:ea typeface="ＭＳ Ｐゴシック" panose="020B0600070205080204" pitchFamily="34" charset="-128"/>
              </a:rPr>
              <a:t>All people like to be associated with success.</a:t>
            </a:r>
          </a:p>
          <a:p>
            <a:r>
              <a:rPr lang="en-GB" altLang="nl-NL" dirty="0">
                <a:ea typeface="ＭＳ Ｐゴシック" panose="020B0600070205080204" pitchFamily="34" charset="-128"/>
              </a:rPr>
              <a:t>While educators are mostly scientists, students have often other careers in mind.</a:t>
            </a:r>
          </a:p>
          <a:p>
            <a:r>
              <a:rPr lang="en-GB" altLang="nl-NL" dirty="0">
                <a:ea typeface="ＭＳ Ｐゴシック" panose="020B0600070205080204" pitchFamily="34" charset="-128"/>
              </a:rPr>
              <a:t>Involvement of big metal industry besides classic Portland cement industry is refreshing. </a:t>
            </a:r>
          </a:p>
          <a:p>
            <a:r>
              <a:rPr lang="en-GB" altLang="nl-NL" dirty="0">
                <a:ea typeface="ＭＳ Ｐゴシック" panose="020B0600070205080204" pitchFamily="34" charset="-128"/>
              </a:rPr>
              <a:t>CO</a:t>
            </a:r>
            <a:r>
              <a:rPr lang="en-GB" altLang="nl-NL" sz="2400" dirty="0">
                <a:ea typeface="ＭＳ Ｐゴシック" panose="020B0600070205080204" pitchFamily="34" charset="-128"/>
              </a:rPr>
              <a:t>2</a:t>
            </a:r>
            <a:r>
              <a:rPr lang="en-GB" altLang="nl-NL" dirty="0">
                <a:ea typeface="ＭＳ Ｐゴシック" panose="020B0600070205080204" pitchFamily="34" charset="-128"/>
              </a:rPr>
              <a:t> reduction is urgent and geopolymers with metal slags are a proven part of the solution.</a:t>
            </a:r>
          </a:p>
          <a:p>
            <a:r>
              <a:rPr lang="en-GB" altLang="nl-NL" dirty="0">
                <a:ea typeface="ＭＳ Ｐゴシック" panose="020B0600070205080204" pitchFamily="34" charset="-128"/>
              </a:rPr>
              <a:t>Science-Technology- Practice communication an opportunity. </a:t>
            </a:r>
          </a:p>
          <a:p>
            <a:endParaRPr lang="en-GB" altLang="nl-NL" dirty="0"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endParaRPr lang="en-GB" altLang="nl-NL" dirty="0">
              <a:ea typeface="ＭＳ Ｐゴシック" panose="020B0600070205080204" pitchFamily="34" charset="-128"/>
            </a:endParaRPr>
          </a:p>
          <a:p>
            <a:endParaRPr lang="en-GB" altLang="nl-NL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BB3E3D-9867-0D47-9EFE-3FB1A9BD8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143000"/>
          </a:xfrm>
        </p:spPr>
        <p:txBody>
          <a:bodyPr/>
          <a:lstStyle/>
          <a:p>
            <a:r>
              <a:rPr lang="en-GB" dirty="0"/>
              <a:t>Concrete science has high PhD/M3</a:t>
            </a:r>
            <a:br>
              <a:rPr lang="en-GB" dirty="0"/>
            </a:br>
            <a:r>
              <a:rPr lang="en-GB" sz="3600" dirty="0"/>
              <a:t>but poor links with technology and practice  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AB06BB36-49AF-A849-A8CF-08E59212069E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269"/>
          <a:stretch/>
        </p:blipFill>
        <p:spPr bwMode="auto">
          <a:xfrm>
            <a:off x="323528" y="1417638"/>
            <a:ext cx="4248472" cy="4680520"/>
          </a:xfrm>
          <a:prstGeom prst="rect">
            <a:avLst/>
          </a:prstGeom>
          <a:noFill/>
        </p:spPr>
      </p:pic>
      <p:pic>
        <p:nvPicPr>
          <p:cNvPr id="5" name="Tijdelijke aanduiding voor inhoud 3">
            <a:extLst>
              <a:ext uri="{FF2B5EF4-FFF2-40B4-BE49-F238E27FC236}">
                <a16:creationId xmlns:a16="http://schemas.microsoft.com/office/drawing/2014/main" id="{513A4EA7-2E0D-984D-B9A0-81699F2E0B60}"/>
              </a:ext>
            </a:extLst>
          </p:cNvPr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31"/>
          <a:stretch/>
        </p:blipFill>
        <p:spPr bwMode="auto">
          <a:xfrm>
            <a:off x="5136705" y="1426766"/>
            <a:ext cx="3240360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8357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el 1">
            <a:extLst>
              <a:ext uri="{FF2B5EF4-FFF2-40B4-BE49-F238E27FC236}">
                <a16:creationId xmlns:a16="http://schemas.microsoft.com/office/drawing/2014/main" id="{ED9B9C5A-D8F6-CA4B-B15D-38774A431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31837"/>
          </a:xfrm>
        </p:spPr>
        <p:txBody>
          <a:bodyPr/>
          <a:lstStyle/>
          <a:p>
            <a:r>
              <a:rPr lang="nl-NL" altLang="nl-NL" dirty="0">
                <a:ea typeface="ＭＳ Ｐゴシック" panose="020B0600070205080204" pitchFamily="34" charset="-128"/>
              </a:rPr>
              <a:t>Different cultures in R &amp; D</a:t>
            </a:r>
          </a:p>
        </p:txBody>
      </p:sp>
      <p:sp>
        <p:nvSpPr>
          <p:cNvPr id="31746" name="Tijdelijke aanduiding voor inhoud 2">
            <a:extLst>
              <a:ext uri="{FF2B5EF4-FFF2-40B4-BE49-F238E27FC236}">
                <a16:creationId xmlns:a16="http://schemas.microsoft.com/office/drawing/2014/main" id="{C3488CD2-0633-DA47-8996-FE427130ED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52512"/>
            <a:ext cx="8229600" cy="5256807"/>
          </a:xfrm>
        </p:spPr>
        <p:txBody>
          <a:bodyPr/>
          <a:lstStyle/>
          <a:p>
            <a:r>
              <a:rPr lang="en-GB" altLang="nl-NL" sz="2800" dirty="0">
                <a:ea typeface="ＭＳ Ｐゴシック" panose="020B0600070205080204" pitchFamily="34" charset="-128"/>
              </a:rPr>
              <a:t>Fundamental ACADEMIC Research has standard conclusion; </a:t>
            </a:r>
            <a:r>
              <a:rPr lang="en-GB" altLang="nl-NL" sz="2800" i="1" dirty="0">
                <a:ea typeface="ＭＳ Ｐゴシック" panose="020B0600070205080204" pitchFamily="34" charset="-128"/>
              </a:rPr>
              <a:t>“more Research is N€€D€D”.</a:t>
            </a:r>
          </a:p>
          <a:p>
            <a:r>
              <a:rPr lang="en-GB" altLang="nl-NL" sz="2800" dirty="0">
                <a:ea typeface="ＭＳ Ｐゴシック" panose="020B0600070205080204" pitchFamily="34" charset="-128"/>
              </a:rPr>
              <a:t>Academic for INDUSTRIAL applied purpose; </a:t>
            </a:r>
            <a:br>
              <a:rPr lang="en-GB" altLang="nl-NL" sz="2800" dirty="0">
                <a:ea typeface="ＭＳ Ｐゴシック" panose="020B0600070205080204" pitchFamily="34" charset="-128"/>
              </a:rPr>
            </a:br>
            <a:r>
              <a:rPr lang="en-GB" altLang="nl-NL" sz="2800" i="1" dirty="0">
                <a:ea typeface="ＭＳ Ｐゴシック" panose="020B0600070205080204" pitchFamily="34" charset="-128"/>
              </a:rPr>
              <a:t>How to manoeuvre with scientific independency?</a:t>
            </a:r>
          </a:p>
          <a:p>
            <a:r>
              <a:rPr lang="en-GB" altLang="nl-NL" sz="2800" dirty="0">
                <a:ea typeface="ＭＳ Ｐゴシック" panose="020B0600070205080204" pitchFamily="34" charset="-128"/>
              </a:rPr>
              <a:t>Need for interdisciplinary approach; Too many academic silo’s, not enough mixers, mix-masters and.</a:t>
            </a:r>
          </a:p>
          <a:p>
            <a:r>
              <a:rPr lang="en-GB" altLang="nl-NL" sz="2800" dirty="0">
                <a:ea typeface="ＭＳ Ｐゴシック" panose="020B0600070205080204" pitchFamily="34" charset="-128"/>
              </a:rPr>
              <a:t>INDUSTRIAL; </a:t>
            </a:r>
            <a:r>
              <a:rPr lang="en-GB" altLang="nl-NL" sz="2800" i="1" dirty="0">
                <a:ea typeface="ＭＳ Ｐゴシック" panose="020B0600070205080204" pitchFamily="34" charset="-128"/>
              </a:rPr>
              <a:t>fast return on investment </a:t>
            </a:r>
            <a:r>
              <a:rPr lang="en-GB" altLang="nl-NL" sz="2800" dirty="0">
                <a:ea typeface="ＭＳ Ｐゴシック" panose="020B0600070205080204" pitchFamily="34" charset="-128"/>
              </a:rPr>
              <a:t>is needed but key question: will knowledge be shared in order to accelerate market acceptancy and supply chain?</a:t>
            </a:r>
          </a:p>
          <a:p>
            <a:r>
              <a:rPr lang="en-GB" altLang="nl-NL" sz="2800" dirty="0">
                <a:ea typeface="ＭＳ Ｐゴシック" panose="020B0600070205080204" pitchFamily="34" charset="-128"/>
              </a:rPr>
              <a:t>Are TRL (Technological </a:t>
            </a:r>
            <a:r>
              <a:rPr lang="en-GB" altLang="nl-NL" sz="2800" dirty="0" err="1">
                <a:ea typeface="ＭＳ Ｐゴシック" panose="020B0600070205080204" pitchFamily="34" charset="-128"/>
              </a:rPr>
              <a:t>Readyness</a:t>
            </a:r>
            <a:r>
              <a:rPr lang="en-GB" altLang="nl-NL" sz="2800" dirty="0">
                <a:ea typeface="ＭＳ Ｐゴシック" panose="020B0600070205080204" pitchFamily="34" charset="-128"/>
              </a:rPr>
              <a:t> levels) in sink with MRL (Market Reconnaissance Levels)?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itle 1">
            <a:extLst>
              <a:ext uri="{FF2B5EF4-FFF2-40B4-BE49-F238E27FC236}">
                <a16:creationId xmlns:a16="http://schemas.microsoft.com/office/drawing/2014/main" id="{49797DF9-DB19-4E87-8FB0-D091DAAAD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84"/>
          </a:xfrm>
        </p:spPr>
        <p:txBody>
          <a:bodyPr/>
          <a:lstStyle/>
          <a:p>
            <a:r>
              <a:rPr lang="en-US" dirty="0"/>
              <a:t>Classic innovation valley of death</a:t>
            </a:r>
          </a:p>
        </p:txBody>
      </p:sp>
      <p:pic>
        <p:nvPicPr>
          <p:cNvPr id="50177" name="Afbeelding 1" descr="Business Development Cycle">
            <a:extLst>
              <a:ext uri="{FF2B5EF4-FFF2-40B4-BE49-F238E27FC236}">
                <a16:creationId xmlns:a16="http://schemas.microsoft.com/office/drawing/2014/main" id="{A5198206-A6BC-8244-A7D5-53F1D2966C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540568" y="980722"/>
            <a:ext cx="10513168" cy="5328594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3DC6514F-2447-7042-A815-7C80030DCF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097393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51A3B1-2B64-C24D-BADA-07EF2AA59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400" y="116632"/>
            <a:ext cx="8790096" cy="1296144"/>
          </a:xfrm>
        </p:spPr>
        <p:txBody>
          <a:bodyPr/>
          <a:lstStyle/>
          <a:p>
            <a:r>
              <a:rPr lang="en-GB" sz="4000" dirty="0"/>
              <a:t>Sharing knowledge ≠ sharing success!</a:t>
            </a:r>
          </a:p>
        </p:txBody>
      </p:sp>
      <p:graphicFrame>
        <p:nvGraphicFramePr>
          <p:cNvPr id="11" name="Tabel 11">
            <a:extLst>
              <a:ext uri="{FF2B5EF4-FFF2-40B4-BE49-F238E27FC236}">
                <a16:creationId xmlns:a16="http://schemas.microsoft.com/office/drawing/2014/main" id="{AEE67572-2C7E-6249-A0E1-3EC8CF7E04D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9128338"/>
              </p:ext>
            </p:extLst>
          </p:nvPr>
        </p:nvGraphicFramePr>
        <p:xfrm>
          <a:off x="251520" y="1600200"/>
          <a:ext cx="8640959" cy="3876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6934">
                  <a:extLst>
                    <a:ext uri="{9D8B030D-6E8A-4147-A177-3AD203B41FA5}">
                      <a16:colId xmlns:a16="http://schemas.microsoft.com/office/drawing/2014/main" val="4213333562"/>
                    </a:ext>
                  </a:extLst>
                </a:gridCol>
                <a:gridCol w="1814576">
                  <a:extLst>
                    <a:ext uri="{9D8B030D-6E8A-4147-A177-3AD203B41FA5}">
                      <a16:colId xmlns:a16="http://schemas.microsoft.com/office/drawing/2014/main" val="3796537372"/>
                    </a:ext>
                  </a:extLst>
                </a:gridCol>
                <a:gridCol w="1594954">
                  <a:extLst>
                    <a:ext uri="{9D8B030D-6E8A-4147-A177-3AD203B41FA5}">
                      <a16:colId xmlns:a16="http://schemas.microsoft.com/office/drawing/2014/main" val="2749473598"/>
                    </a:ext>
                  </a:extLst>
                </a:gridCol>
                <a:gridCol w="2109806">
                  <a:extLst>
                    <a:ext uri="{9D8B030D-6E8A-4147-A177-3AD203B41FA5}">
                      <a16:colId xmlns:a16="http://schemas.microsoft.com/office/drawing/2014/main" val="2037513958"/>
                    </a:ext>
                  </a:extLst>
                </a:gridCol>
                <a:gridCol w="2354689">
                  <a:extLst>
                    <a:ext uri="{9D8B030D-6E8A-4147-A177-3AD203B41FA5}">
                      <a16:colId xmlns:a16="http://schemas.microsoft.com/office/drawing/2014/main" val="2135219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noProof="0"/>
                        <a:t>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/>
                        <a:t>Is not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/>
                        <a:t>Info is not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/>
                        <a:t>Knowledge is not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/>
                        <a:t>Understanding is not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36985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2000" noProof="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 noProof="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  <a:alpha val="44772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 noProof="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 noProof="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  <a:alpha val="475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 i="1" noProof="0" dirty="0"/>
                    </a:p>
                    <a:p>
                      <a:endParaRPr lang="en-GB" sz="2000" i="1" noProof="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19372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20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noProof="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0" b="1" i="1" noProof="0" dirty="0"/>
                    </a:p>
                    <a:p>
                      <a:endParaRPr lang="en-GB" sz="2000" b="1" i="1" noProof="0" dirty="0"/>
                    </a:p>
                  </a:txBody>
                  <a:tcPr>
                    <a:solidFill>
                      <a:schemeClr val="accent1">
                        <a:tint val="20000"/>
                        <a:alpha val="45772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7532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2000" noProof="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 noProof="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 b="1" noProof="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i="1" noProof="0" dirty="0"/>
                    </a:p>
                  </a:txBody>
                  <a:tcPr>
                    <a:pattFill prst="pct5">
                      <a:fgClr>
                        <a:schemeClr val="accent1">
                          <a:tint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GB" sz="2000" b="0" noProof="0" dirty="0"/>
                    </a:p>
                    <a:p>
                      <a:endParaRPr lang="en-GB" sz="2000" b="0" noProof="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  <a:alpha val="45829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8139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20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1" noProof="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1" noProof="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i="1" noProof="0" dirty="0"/>
                    </a:p>
                  </a:txBody>
                  <a:tcPr>
                    <a:pattFill prst="pct5">
                      <a:fgClr>
                        <a:schemeClr val="accent1">
                          <a:tint val="2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GB" sz="2000" i="1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11949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noProof="0" dirty="0"/>
                        <a:t>DATA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1" noProof="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0" noProof="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  <a:alpha val="5151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 noProof="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i="1" noProof="0" dirty="0"/>
                        <a:t>           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  <a:alpha val="4631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 i="1" noProof="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  <a:alpha val="50126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0192760"/>
                  </a:ext>
                </a:extLst>
              </a:tr>
            </a:tbl>
          </a:graphicData>
        </a:graphic>
      </p:graphicFrame>
      <p:sp>
        <p:nvSpPr>
          <p:cNvPr id="3" name="Tekstvak 2">
            <a:extLst>
              <a:ext uri="{FF2B5EF4-FFF2-40B4-BE49-F238E27FC236}">
                <a16:creationId xmlns:a16="http://schemas.microsoft.com/office/drawing/2014/main" id="{C3BAC125-1B3D-8845-A536-661BB71F3CC1}"/>
              </a:ext>
            </a:extLst>
          </p:cNvPr>
          <p:cNvSpPr txBox="1"/>
          <p:nvPr/>
        </p:nvSpPr>
        <p:spPr>
          <a:xfrm>
            <a:off x="1043608" y="4221088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/>
              <a:t>INFORMATION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02578AAB-B50C-1E40-B899-58FA06D2A0E0}"/>
              </a:ext>
            </a:extLst>
          </p:cNvPr>
          <p:cNvSpPr txBox="1"/>
          <p:nvPr/>
        </p:nvSpPr>
        <p:spPr>
          <a:xfrm>
            <a:off x="2826767" y="3538220"/>
            <a:ext cx="1728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KNOWLEDGE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980F55D6-6D63-5140-A6AB-0A623F8E8121}"/>
              </a:ext>
            </a:extLst>
          </p:cNvPr>
          <p:cNvSpPr txBox="1"/>
          <p:nvPr/>
        </p:nvSpPr>
        <p:spPr>
          <a:xfrm>
            <a:off x="4422587" y="2916475"/>
            <a:ext cx="223764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/>
            <a:r>
              <a:rPr lang="en-GB" b="1" dirty="0"/>
              <a:t>UNDERSTANDING</a:t>
            </a:r>
            <a:endParaRPr lang="nl-NL" dirty="0"/>
          </a:p>
          <a:p>
            <a:pPr fontAlgn="auto"/>
            <a:r>
              <a:rPr lang="en-GB" b="1" i="1" dirty="0"/>
              <a:t>New Technology</a:t>
            </a:r>
            <a:endParaRPr lang="nl-NL" dirty="0"/>
          </a:p>
          <a:p>
            <a:pPr fontAlgn="auto"/>
            <a:r>
              <a:rPr lang="en-GB" i="1" dirty="0"/>
              <a:t>+</a:t>
            </a:r>
            <a:endParaRPr lang="nl-NL" dirty="0"/>
          </a:p>
          <a:p>
            <a:pPr fontAlgn="auto"/>
            <a:r>
              <a:rPr lang="en-GB" i="1" dirty="0"/>
              <a:t>Old Organization</a:t>
            </a:r>
            <a:endParaRPr lang="nl-NL" dirty="0"/>
          </a:p>
          <a:p>
            <a:pPr fontAlgn="t"/>
            <a:r>
              <a:rPr lang="en-GB" i="1" dirty="0"/>
              <a:t> = Expensive </a:t>
            </a:r>
            <a:endParaRPr lang="nl-NL" dirty="0"/>
          </a:p>
          <a:p>
            <a:pPr fontAlgn="t"/>
            <a:r>
              <a:rPr lang="en-GB" i="1" dirty="0"/>
              <a:t>Old Organisation</a:t>
            </a:r>
            <a:endParaRPr lang="nl-NL" dirty="0"/>
          </a:p>
          <a:p>
            <a:endParaRPr lang="en-GB" b="1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3B484E51-0860-0F41-8E97-AD9BC3122613}"/>
              </a:ext>
            </a:extLst>
          </p:cNvPr>
          <p:cNvSpPr txBox="1"/>
          <p:nvPr/>
        </p:nvSpPr>
        <p:spPr>
          <a:xfrm>
            <a:off x="6587290" y="4798753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i="1" dirty="0"/>
              <a:t>Liquidation management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2C363664-B14D-894D-9183-333A0114CAA5}"/>
              </a:ext>
            </a:extLst>
          </p:cNvPr>
          <p:cNvSpPr txBox="1"/>
          <p:nvPr/>
        </p:nvSpPr>
        <p:spPr>
          <a:xfrm>
            <a:off x="6510819" y="3445887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Attention to skills &amp; practice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3FD3FB7D-568B-7643-97BC-1FF4167152ED}"/>
              </a:ext>
            </a:extLst>
          </p:cNvPr>
          <p:cNvSpPr txBox="1"/>
          <p:nvPr/>
        </p:nvSpPr>
        <p:spPr>
          <a:xfrm>
            <a:off x="6510819" y="2707223"/>
            <a:ext cx="25256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dirty="0"/>
              <a:t>market reactivity,</a:t>
            </a:r>
          </a:p>
          <a:p>
            <a:r>
              <a:rPr lang="en-GB" b="1" i="1" dirty="0"/>
              <a:t>credibility, suppliers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A9425212-6019-0B48-8E2C-763F6E8E97AA}"/>
              </a:ext>
            </a:extLst>
          </p:cNvPr>
          <p:cNvSpPr txBox="1"/>
          <p:nvPr/>
        </p:nvSpPr>
        <p:spPr>
          <a:xfrm>
            <a:off x="6550495" y="1991360"/>
            <a:ext cx="21979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WISDOM</a:t>
            </a:r>
          </a:p>
          <a:p>
            <a:r>
              <a:rPr lang="en-GB" i="1" dirty="0"/>
              <a:t>other organization?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8A52E491-D532-424A-BDD4-7EDFF6A97B67}"/>
              </a:ext>
            </a:extLst>
          </p:cNvPr>
          <p:cNvSpPr txBox="1"/>
          <p:nvPr/>
        </p:nvSpPr>
        <p:spPr>
          <a:xfrm>
            <a:off x="6580313" y="4230231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/>
              <a:t>Damage control</a:t>
            </a:r>
          </a:p>
        </p:txBody>
      </p:sp>
    </p:spTree>
    <p:extLst>
      <p:ext uri="{BB962C8B-B14F-4D97-AF65-F5344CB8AC3E}">
        <p14:creationId xmlns:p14="http://schemas.microsoft.com/office/powerpoint/2010/main" val="4045408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  <p:bldP spid="10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>
            <a:extLst>
              <a:ext uri="{FF2B5EF4-FFF2-40B4-BE49-F238E27FC236}">
                <a16:creationId xmlns:a16="http://schemas.microsoft.com/office/drawing/2014/main" id="{12160A8E-86A4-B741-A83A-B4EDDA6250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20000" contrast="-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55" t="31177" r="41924" b="30421"/>
          <a:stretch>
            <a:fillRect/>
          </a:stretch>
        </p:blipFill>
        <p:spPr bwMode="auto">
          <a:xfrm>
            <a:off x="-2381" y="1164629"/>
            <a:ext cx="9146381" cy="4207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891" name="Text Box 4">
            <a:extLst>
              <a:ext uri="{FF2B5EF4-FFF2-40B4-BE49-F238E27FC236}">
                <a16:creationId xmlns:a16="http://schemas.microsoft.com/office/drawing/2014/main" id="{B6A67BF4-FB4A-8B42-AEF5-9EAE49293F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7907" y="5085184"/>
            <a:ext cx="6680597" cy="230832"/>
          </a:xfrm>
          <a:prstGeom prst="rect">
            <a:avLst/>
          </a:prstGeom>
          <a:solidFill>
            <a:schemeClr val="tx2">
              <a:alpha val="72156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fr-FR" altLang="fr-FR" sz="900">
                <a:solidFill>
                  <a:schemeClr val="bg1"/>
                </a:solidFill>
                <a:latin typeface="Arial" panose="020B0604020202020204" pitchFamily="34" charset="0"/>
              </a:rPr>
              <a:t>P. </a:t>
            </a:r>
            <a:r>
              <a:rPr lang="fr-FR" altLang="fr-FR" sz="900" err="1">
                <a:solidFill>
                  <a:schemeClr val="bg1"/>
                </a:solidFill>
                <a:latin typeface="Arial" panose="020B0604020202020204" pitchFamily="34" charset="0"/>
              </a:rPr>
              <a:t>Ziolkowski</a:t>
            </a:r>
            <a:r>
              <a:rPr lang="fr-FR" altLang="fr-FR" sz="900">
                <a:solidFill>
                  <a:schemeClr val="bg1"/>
                </a:solidFill>
                <a:latin typeface="Arial" panose="020B0604020202020204" pitchFamily="34" charset="0"/>
              </a:rPr>
              <a:t>, M. </a:t>
            </a:r>
            <a:r>
              <a:rPr lang="fr-FR" altLang="fr-FR" sz="900" err="1">
                <a:solidFill>
                  <a:schemeClr val="bg1"/>
                </a:solidFill>
                <a:latin typeface="Arial" panose="020B0604020202020204" pitchFamily="34" charset="0"/>
              </a:rPr>
              <a:t>Niedostatkiewicz</a:t>
            </a:r>
            <a:r>
              <a:rPr lang="fr-FR" altLang="fr-FR" sz="900">
                <a:solidFill>
                  <a:schemeClr val="bg1"/>
                </a:solidFill>
                <a:latin typeface="Arial" panose="020B0604020202020204" pitchFamily="34" charset="0"/>
              </a:rPr>
              <a:t>, Machine Learning Techniques in </a:t>
            </a:r>
            <a:r>
              <a:rPr lang="fr-FR" altLang="fr-FR" sz="900" err="1">
                <a:solidFill>
                  <a:schemeClr val="bg1"/>
                </a:solidFill>
                <a:latin typeface="Arial" panose="020B0604020202020204" pitchFamily="34" charset="0"/>
              </a:rPr>
              <a:t>Concrete</a:t>
            </a:r>
            <a:r>
              <a:rPr lang="fr-FR" altLang="fr-FR" sz="900">
                <a:solidFill>
                  <a:schemeClr val="bg1"/>
                </a:solidFill>
                <a:latin typeface="Arial" panose="020B0604020202020204" pitchFamily="34" charset="0"/>
              </a:rPr>
              <a:t> Mix Design, </a:t>
            </a:r>
            <a:r>
              <a:rPr lang="fr-FR" altLang="fr-FR" sz="900" err="1">
                <a:solidFill>
                  <a:schemeClr val="bg1"/>
                </a:solidFill>
                <a:latin typeface="Arial" panose="020B0604020202020204" pitchFamily="34" charset="0"/>
              </a:rPr>
              <a:t>Materials</a:t>
            </a:r>
            <a:r>
              <a:rPr lang="fr-FR" altLang="fr-FR" sz="900">
                <a:solidFill>
                  <a:schemeClr val="bg1"/>
                </a:solidFill>
                <a:latin typeface="Arial" panose="020B0604020202020204" pitchFamily="34" charset="0"/>
              </a:rPr>
              <a:t>, </a:t>
            </a:r>
            <a:r>
              <a:rPr lang="fr-FR" altLang="fr-FR" sz="900" u="sng">
                <a:solidFill>
                  <a:schemeClr val="bg1"/>
                </a:solidFill>
                <a:latin typeface="Arial" panose="020B0604020202020204" pitchFamily="34" charset="0"/>
              </a:rPr>
              <a:t>12</a:t>
            </a:r>
            <a:r>
              <a:rPr lang="fr-FR" altLang="fr-FR" sz="900">
                <a:solidFill>
                  <a:schemeClr val="bg1"/>
                </a:solidFill>
                <a:latin typeface="Arial" panose="020B0604020202020204" pitchFamily="34" charset="0"/>
              </a:rPr>
              <a:t>, 1256 (2019)</a:t>
            </a:r>
          </a:p>
        </p:txBody>
      </p:sp>
      <p:grpSp>
        <p:nvGrpSpPr>
          <p:cNvPr id="37892" name="Group 5">
            <a:extLst>
              <a:ext uri="{FF2B5EF4-FFF2-40B4-BE49-F238E27FC236}">
                <a16:creationId xmlns:a16="http://schemas.microsoft.com/office/drawing/2014/main" id="{BB4E9140-86BD-4544-83CF-4082B601D06C}"/>
              </a:ext>
            </a:extLst>
          </p:cNvPr>
          <p:cNvGrpSpPr>
            <a:grpSpLocks/>
          </p:cNvGrpSpPr>
          <p:nvPr/>
        </p:nvGrpSpPr>
        <p:grpSpPr bwMode="auto">
          <a:xfrm>
            <a:off x="814388" y="1091751"/>
            <a:ext cx="7793831" cy="3995790"/>
            <a:chOff x="158" y="618"/>
            <a:chExt cx="5398" cy="2935"/>
          </a:xfrm>
        </p:grpSpPr>
        <p:pic>
          <p:nvPicPr>
            <p:cNvPr id="37893" name="Picture 6">
              <a:extLst>
                <a:ext uri="{FF2B5EF4-FFF2-40B4-BE49-F238E27FC236}">
                  <a16:creationId xmlns:a16="http://schemas.microsoft.com/office/drawing/2014/main" id="{E06BA9F0-EB2C-9F47-8D28-8819F33704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500" t="18895" r="14557" b="13063"/>
            <a:stretch>
              <a:fillRect/>
            </a:stretch>
          </p:blipFill>
          <p:spPr bwMode="auto">
            <a:xfrm>
              <a:off x="158" y="618"/>
              <a:ext cx="5035" cy="29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7894" name="Line 7">
              <a:extLst>
                <a:ext uri="{FF2B5EF4-FFF2-40B4-BE49-F238E27FC236}">
                  <a16:creationId xmlns:a16="http://schemas.microsoft.com/office/drawing/2014/main" id="{6EBF12EC-4A19-214C-BCFA-37A9476BFDA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66" y="1752"/>
              <a:ext cx="4490" cy="0"/>
            </a:xfrm>
            <a:prstGeom prst="line">
              <a:avLst/>
            </a:prstGeom>
            <a:noFill/>
            <a:ln w="127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7895" name="Line 8">
              <a:extLst>
                <a:ext uri="{FF2B5EF4-FFF2-40B4-BE49-F238E27FC236}">
                  <a16:creationId xmlns:a16="http://schemas.microsoft.com/office/drawing/2014/main" id="{D6FCA5EA-C098-3240-BC80-C598E5F065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83" y="767"/>
              <a:ext cx="0" cy="1497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7896" name="Line 9">
              <a:extLst>
                <a:ext uri="{FF2B5EF4-FFF2-40B4-BE49-F238E27FC236}">
                  <a16:creationId xmlns:a16="http://schemas.microsoft.com/office/drawing/2014/main" id="{437287CA-0E80-C24A-B913-D2F821265B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57" y="767"/>
              <a:ext cx="0" cy="1497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2" name="Tekstvak 1">
            <a:extLst>
              <a:ext uri="{FF2B5EF4-FFF2-40B4-BE49-F238E27FC236}">
                <a16:creationId xmlns:a16="http://schemas.microsoft.com/office/drawing/2014/main" id="{C3DC3086-AE59-154E-84C7-BEAFD741CEC2}"/>
              </a:ext>
            </a:extLst>
          </p:cNvPr>
          <p:cNvSpPr txBox="1"/>
          <p:nvPr/>
        </p:nvSpPr>
        <p:spPr>
          <a:xfrm>
            <a:off x="290275" y="44624"/>
            <a:ext cx="85301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600" dirty="0" err="1"/>
              <a:t>Dramatic</a:t>
            </a:r>
            <a:r>
              <a:rPr lang="nl-NL" sz="3600" dirty="0"/>
              <a:t> </a:t>
            </a:r>
            <a:r>
              <a:rPr lang="nl-NL" sz="3600" dirty="0" err="1"/>
              <a:t>proof</a:t>
            </a:r>
            <a:r>
              <a:rPr lang="nl-NL" sz="3600" dirty="0"/>
              <a:t> </a:t>
            </a:r>
            <a:r>
              <a:rPr lang="nl-NL" sz="3600" dirty="0" err="1"/>
              <a:t>that</a:t>
            </a:r>
            <a:r>
              <a:rPr lang="nl-NL" sz="3600" dirty="0"/>
              <a:t> </a:t>
            </a:r>
          </a:p>
          <a:p>
            <a:pPr algn="ctr"/>
            <a:r>
              <a:rPr lang="nl-NL" sz="3600" dirty="0"/>
              <a:t>concrete </a:t>
            </a:r>
            <a:r>
              <a:rPr lang="nl-NL" sz="3600" dirty="0" err="1"/>
              <a:t>knowledge</a:t>
            </a:r>
            <a:r>
              <a:rPr lang="nl-NL" sz="3600" dirty="0"/>
              <a:t> transfer </a:t>
            </a:r>
            <a:r>
              <a:rPr lang="nl-NL" sz="3600" dirty="0" err="1"/>
              <a:t>failed</a:t>
            </a:r>
            <a:endParaRPr lang="nl-NL" sz="3600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F5EA11F2-E17D-BF4C-9FF7-CAB19B50D103}"/>
              </a:ext>
            </a:extLst>
          </p:cNvPr>
          <p:cNvSpPr txBox="1"/>
          <p:nvPr/>
        </p:nvSpPr>
        <p:spPr>
          <a:xfrm>
            <a:off x="35496" y="5373216"/>
            <a:ext cx="92528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i="1" dirty="0"/>
              <a:t>Every idiot can make concrete. The problem is, they do! </a:t>
            </a:r>
            <a:r>
              <a:rPr lang="en-GB" sz="2400" dirty="0"/>
              <a:t>A. Neville</a:t>
            </a:r>
          </a:p>
          <a:p>
            <a:r>
              <a:rPr lang="en-GB" sz="2400" i="1" dirty="0">
                <a:solidFill>
                  <a:srgbClr val="C00000"/>
                </a:solidFill>
              </a:rPr>
              <a:t>Q. </a:t>
            </a:r>
            <a:r>
              <a:rPr lang="en-GB" sz="2400" i="1" dirty="0"/>
              <a:t>What suppliers want to keep it that way? </a:t>
            </a:r>
            <a:r>
              <a:rPr lang="en-GB" sz="2400" dirty="0"/>
              <a:t>B. </a:t>
            </a:r>
            <a:r>
              <a:rPr lang="en-GB" sz="2400" dirty="0" err="1"/>
              <a:t>Piscaer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1366908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>
            <a:extLst>
              <a:ext uri="{FF2B5EF4-FFF2-40B4-BE49-F238E27FC236}">
                <a16:creationId xmlns:a16="http://schemas.microsoft.com/office/drawing/2014/main" id="{508762DC-7B5F-8049-BB5D-8A9D6E2E5A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52401"/>
            <a:ext cx="8763000" cy="684312"/>
          </a:xfrm>
        </p:spPr>
        <p:txBody>
          <a:bodyPr/>
          <a:lstStyle/>
          <a:p>
            <a:r>
              <a:rPr lang="nl-NL"/>
              <a:t>27 </a:t>
            </a:r>
            <a:r>
              <a:rPr lang="nl-NL" err="1"/>
              <a:t>versions</a:t>
            </a:r>
            <a:r>
              <a:rPr lang="nl-NL"/>
              <a:t> of EN 206 </a:t>
            </a:r>
            <a:r>
              <a:rPr lang="nl-NL" err="1"/>
              <a:t>for</a:t>
            </a:r>
            <a:r>
              <a:rPr lang="nl-NL"/>
              <a:t> concrete</a:t>
            </a:r>
            <a:endParaRPr lang="en-US" altLang="nl-NL">
              <a:ea typeface="ＭＳ Ｐゴシック" panose="020B0600070205080204" pitchFamily="34" charset="-128"/>
            </a:endParaRPr>
          </a:p>
        </p:txBody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C686F993-D4C7-C849-B31B-FEDE485DA7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124744"/>
            <a:ext cx="9144000" cy="5182394"/>
          </a:xfrm>
        </p:spPr>
        <p:txBody>
          <a:bodyPr/>
          <a:lstStyle/>
          <a:p>
            <a:pPr eaLnBrk="1" hangingPunct="1">
              <a:spcBef>
                <a:spcPts val="72"/>
              </a:spcBef>
              <a:buFont typeface="Wingdings" pitchFamily="2" charset="2"/>
              <a:buNone/>
            </a:pPr>
            <a:r>
              <a:rPr lang="en-GB" altLang="nl-NL" sz="2800" dirty="0">
                <a:ea typeface="ＭＳ Ｐゴシック" panose="020B0600070205080204" pitchFamily="34" charset="-128"/>
              </a:rPr>
              <a:t>I.	Water Binder Ratio ( Self Compacting C 56/65 precast ) 180 kg </a:t>
            </a:r>
            <a:r>
              <a:rPr lang="en-GB" altLang="nl-NL" sz="2800" dirty="0" err="1">
                <a:ea typeface="ＭＳ Ｐゴシック" panose="020B0600070205080204" pitchFamily="34" charset="-128"/>
              </a:rPr>
              <a:t>Cem</a:t>
            </a:r>
            <a:r>
              <a:rPr lang="en-GB" altLang="nl-NL" sz="2800" dirty="0">
                <a:ea typeface="ＭＳ Ｐゴシック" panose="020B0600070205080204" pitchFamily="34" charset="-128"/>
              </a:rPr>
              <a:t> I, 180 kg GGBS, 180 kg Ground pure limestone.</a:t>
            </a:r>
            <a:br>
              <a:rPr lang="en-GB" altLang="nl-NL" sz="2800" dirty="0">
                <a:ea typeface="ＭＳ Ｐゴシック" panose="020B0600070205080204" pitchFamily="34" charset="-128"/>
              </a:rPr>
            </a:br>
            <a:r>
              <a:rPr lang="en-GB" altLang="nl-NL" sz="2800" dirty="0">
                <a:ea typeface="ＭＳ Ｐゴシック" panose="020B0600070205080204" pitchFamily="34" charset="-128"/>
              </a:rPr>
              <a:t>UK 0.40, DE 0.92, “</a:t>
            </a:r>
            <a:r>
              <a:rPr lang="en-GB" altLang="ja-JP" sz="2800" dirty="0">
                <a:ea typeface="ＭＳ Ｐゴシック" panose="020B0600070205080204" pitchFamily="34" charset="-128"/>
              </a:rPr>
              <a:t>Equal rights” concrete  WBR 0.36</a:t>
            </a:r>
          </a:p>
          <a:p>
            <a:pPr algn="ctr" eaLnBrk="1" hangingPunct="1">
              <a:spcBef>
                <a:spcPts val="72"/>
              </a:spcBef>
              <a:buFont typeface="Wingdings" pitchFamily="2" charset="2"/>
              <a:buNone/>
            </a:pPr>
            <a:r>
              <a:rPr lang="en-GB" altLang="nl-NL" sz="2800" b="1" i="1" dirty="0">
                <a:solidFill>
                  <a:schemeClr val="accent2"/>
                </a:solidFill>
                <a:ea typeface="ＭＳ Ｐゴシック" panose="020B0600070205080204" pitchFamily="34" charset="-128"/>
              </a:rPr>
              <a:t>	Water Binder Ratio is NOT performance technology but prescriptive market driven and                            environmental unfriendly pseudo technology.</a:t>
            </a:r>
          </a:p>
          <a:p>
            <a:pPr marL="571500" indent="-571500" eaLnBrk="1" hangingPunct="1">
              <a:spcBef>
                <a:spcPts val="72"/>
              </a:spcBef>
              <a:buFont typeface="Wingdings" pitchFamily="2" charset="2"/>
              <a:buAutoNum type="romanUcPeriod" startAt="2"/>
            </a:pPr>
            <a:r>
              <a:rPr lang="en-GB" altLang="nl-NL" sz="2800" dirty="0">
                <a:ea typeface="ＭＳ Ｐゴシック" panose="020B0600070205080204" pitchFamily="34" charset="-128"/>
              </a:rPr>
              <a:t>Process control at 20º C and 28 day curing (Lab-Crete) instead of needed Quality Assurance of “Real-Crete”!</a:t>
            </a:r>
          </a:p>
          <a:p>
            <a:pPr marL="0" indent="0" eaLnBrk="1" hangingPunct="1">
              <a:spcBef>
                <a:spcPts val="72"/>
              </a:spcBef>
              <a:buNone/>
            </a:pPr>
            <a:endParaRPr lang="en-GB" altLang="nl-NL" sz="2800" dirty="0">
              <a:ea typeface="ＭＳ Ｐゴシック" panose="020B0600070205080204" pitchFamily="34" charset="-128"/>
            </a:endParaRPr>
          </a:p>
          <a:p>
            <a:pPr marL="0" indent="0" eaLnBrk="1" hangingPunct="1">
              <a:spcBef>
                <a:spcPts val="72"/>
              </a:spcBef>
              <a:buNone/>
            </a:pPr>
            <a:r>
              <a:rPr lang="en-GB" altLang="nl-NL" sz="2800" dirty="0">
                <a:ea typeface="ＭＳ Ｐゴシック" panose="020B0600070205080204" pitchFamily="34" charset="-128"/>
              </a:rPr>
              <a:t>Q 1. 	Is the steel content of a car essential for performance?</a:t>
            </a:r>
          </a:p>
          <a:p>
            <a:pPr marL="0" indent="0" eaLnBrk="1" hangingPunct="1">
              <a:spcBef>
                <a:spcPts val="72"/>
              </a:spcBef>
              <a:buNone/>
            </a:pPr>
            <a:r>
              <a:rPr lang="en-GB" altLang="nl-NL" sz="2800" dirty="0">
                <a:ea typeface="ＭＳ Ｐゴシック" panose="020B0600070205080204" pitchFamily="34" charset="-128"/>
              </a:rPr>
              <a:t>Q 2.	In what would we drive if the steel industry would have 	developed the car?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75647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>
            <a:extLst>
              <a:ext uri="{FF2B5EF4-FFF2-40B4-BE49-F238E27FC236}">
                <a16:creationId xmlns:a16="http://schemas.microsoft.com/office/drawing/2014/main" id="{3A322089-36C0-FD47-8E76-38E5345FE1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504" y="0"/>
            <a:ext cx="8928992" cy="762000"/>
          </a:xfrm>
        </p:spPr>
        <p:txBody>
          <a:bodyPr/>
          <a:lstStyle/>
          <a:p>
            <a:pPr eaLnBrk="1" hangingPunct="1"/>
            <a:r>
              <a:rPr lang="en-US" altLang="nl-NL" sz="3600" dirty="0">
                <a:ea typeface="ＭＳ Ｐゴシック" panose="020B0600070205080204" pitchFamily="34" charset="-128"/>
              </a:rPr>
              <a:t>Present </a:t>
            </a:r>
            <a:r>
              <a:rPr lang="en-US" altLang="nl-NL" sz="3600" b="1" dirty="0">
                <a:ea typeface="ＭＳ Ｐゴシック" panose="020B0600070205080204" pitchFamily="34" charset="-128"/>
              </a:rPr>
              <a:t>sub-supplier driven </a:t>
            </a:r>
            <a:r>
              <a:rPr lang="en-US" altLang="nl-NL" sz="3600" dirty="0">
                <a:ea typeface="ＭＳ Ｐゴシック" panose="020B0600070205080204" pitchFamily="34" charset="-128"/>
              </a:rPr>
              <a:t>concrete economy</a:t>
            </a:r>
          </a:p>
        </p:txBody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D26A7E24-E3C0-8F46-A776-47AAD8D7B65C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836712"/>
            <a:ext cx="4055368" cy="5475312"/>
          </a:xfrm>
        </p:spPr>
        <p:txBody>
          <a:bodyPr/>
          <a:lstStyle/>
          <a:p>
            <a:pPr marL="0" indent="0">
              <a:spcBef>
                <a:spcPts val="72"/>
              </a:spcBef>
              <a:buNone/>
            </a:pPr>
            <a:r>
              <a:rPr lang="en-US" altLang="nl-NL" sz="2400" b="1" dirty="0">
                <a:solidFill>
                  <a:srgbClr val="C00000"/>
                </a:solidFill>
              </a:rPr>
              <a:t>Cement &amp; Aggregate influence</a:t>
            </a:r>
          </a:p>
          <a:p>
            <a:pPr marL="0" indent="0">
              <a:spcBef>
                <a:spcPts val="72"/>
              </a:spcBef>
              <a:buNone/>
            </a:pPr>
            <a:endParaRPr lang="en-US" altLang="nl-NL" sz="2400" b="1" dirty="0"/>
          </a:p>
          <a:p>
            <a:pPr marL="0" indent="0">
              <a:spcBef>
                <a:spcPts val="72"/>
              </a:spcBef>
              <a:spcAft>
                <a:spcPts val="600"/>
              </a:spcAft>
              <a:buNone/>
            </a:pPr>
            <a:r>
              <a:rPr lang="en-US" altLang="nl-NL" sz="2400" b="1" dirty="0"/>
              <a:t>- STANDARDS</a:t>
            </a:r>
          </a:p>
          <a:p>
            <a:pPr marL="0" indent="0">
              <a:spcBef>
                <a:spcPts val="72"/>
              </a:spcBef>
              <a:spcAft>
                <a:spcPts val="600"/>
              </a:spcAft>
              <a:buNone/>
            </a:pPr>
            <a:r>
              <a:rPr lang="en-US" altLang="nl-NL" sz="2400" dirty="0"/>
              <a:t>EN 197, 206 etc.</a:t>
            </a:r>
          </a:p>
          <a:p>
            <a:pPr marL="0" indent="0">
              <a:spcBef>
                <a:spcPts val="72"/>
              </a:spcBef>
              <a:spcAft>
                <a:spcPts val="600"/>
              </a:spcAft>
              <a:buNone/>
            </a:pPr>
            <a:r>
              <a:rPr lang="en-US" altLang="nl-NL" sz="2400" b="1" dirty="0"/>
              <a:t>- LOBBY</a:t>
            </a:r>
          </a:p>
          <a:p>
            <a:pPr marL="0" indent="0">
              <a:spcBef>
                <a:spcPts val="72"/>
              </a:spcBef>
              <a:spcAft>
                <a:spcPts val="600"/>
              </a:spcAft>
              <a:buNone/>
            </a:pPr>
            <a:r>
              <a:rPr lang="en-US" altLang="nl-NL" sz="2400" dirty="0" err="1"/>
              <a:t>Cembureau</a:t>
            </a:r>
            <a:r>
              <a:rPr lang="en-US" altLang="nl-NL" sz="2400" dirty="0"/>
              <a:t>, ECTP, Brussels</a:t>
            </a:r>
          </a:p>
          <a:p>
            <a:pPr marL="0" indent="0">
              <a:spcBef>
                <a:spcPts val="72"/>
              </a:spcBef>
              <a:spcAft>
                <a:spcPts val="600"/>
              </a:spcAft>
              <a:buNone/>
            </a:pPr>
            <a:r>
              <a:rPr lang="en-US" altLang="nl-NL" sz="2400" dirty="0"/>
              <a:t>WBCSD Geneva.</a:t>
            </a:r>
          </a:p>
          <a:p>
            <a:pPr marL="0" indent="0">
              <a:spcBef>
                <a:spcPts val="72"/>
              </a:spcBef>
              <a:spcAft>
                <a:spcPts val="600"/>
              </a:spcAft>
              <a:buNone/>
            </a:pPr>
            <a:r>
              <a:rPr lang="en-US" altLang="nl-NL" sz="2400" dirty="0"/>
              <a:t>Global Cement &amp; Concrete Association, London</a:t>
            </a:r>
          </a:p>
          <a:p>
            <a:pPr marL="0" indent="0">
              <a:spcBef>
                <a:spcPts val="72"/>
              </a:spcBef>
              <a:spcAft>
                <a:spcPts val="600"/>
              </a:spcAft>
              <a:buNone/>
            </a:pPr>
            <a:r>
              <a:rPr lang="en-US" altLang="nl-NL" sz="2400" b="1" dirty="0"/>
              <a:t>- SPONSORING</a:t>
            </a:r>
          </a:p>
          <a:p>
            <a:pPr marL="0" indent="0">
              <a:spcBef>
                <a:spcPts val="72"/>
              </a:spcBef>
              <a:spcAft>
                <a:spcPts val="600"/>
              </a:spcAft>
              <a:buNone/>
            </a:pPr>
            <a:r>
              <a:rPr lang="en-US" altLang="nl-NL" sz="2400" dirty="0"/>
              <a:t>Universities</a:t>
            </a:r>
          </a:p>
          <a:p>
            <a:pPr marL="0" indent="0">
              <a:spcBef>
                <a:spcPts val="72"/>
              </a:spcBef>
              <a:spcAft>
                <a:spcPts val="600"/>
              </a:spcAft>
              <a:buNone/>
            </a:pPr>
            <a:r>
              <a:rPr lang="en-US" altLang="nl-NL" sz="2400" dirty="0"/>
              <a:t>Concrete societies, events, etc.</a:t>
            </a:r>
          </a:p>
          <a:p>
            <a:pPr marL="0" indent="0">
              <a:spcBef>
                <a:spcPts val="72"/>
              </a:spcBef>
              <a:buNone/>
            </a:pPr>
            <a:endParaRPr lang="en-US" altLang="nl-NL" b="1" dirty="0"/>
          </a:p>
          <a:p>
            <a:pPr marL="514350" indent="-514350">
              <a:spcBef>
                <a:spcPts val="72"/>
              </a:spcBef>
              <a:buFont typeface="+mj-lt"/>
              <a:buAutoNum type="arabicPeriod"/>
            </a:pPr>
            <a:endParaRPr lang="en-US" altLang="nl-NL" dirty="0">
              <a:ea typeface="ＭＳ Ｐゴシック" panose="020B0600070205080204" pitchFamily="34" charset="-128"/>
            </a:endParaRPr>
          </a:p>
        </p:txBody>
      </p:sp>
      <p:sp>
        <p:nvSpPr>
          <p:cNvPr id="62468" name="Rectangle 4">
            <a:extLst>
              <a:ext uri="{FF2B5EF4-FFF2-40B4-BE49-F238E27FC236}">
                <a16:creationId xmlns:a16="http://schemas.microsoft.com/office/drawing/2014/main" id="{E5D9512F-4233-C541-9259-154C764E049F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764704"/>
            <a:ext cx="4648200" cy="5644480"/>
          </a:xfrm>
          <a:ln>
            <a:solidFill>
              <a:schemeClr val="accent1"/>
            </a:solidFill>
          </a:ln>
        </p:spPr>
        <p:txBody>
          <a:bodyPr/>
          <a:lstStyle/>
          <a:p>
            <a:pPr marL="0" indent="0">
              <a:spcBef>
                <a:spcPts val="72"/>
              </a:spcBef>
              <a:buNone/>
            </a:pPr>
            <a:r>
              <a:rPr lang="en-US" altLang="nl-NL" sz="2400" b="1" dirty="0">
                <a:ea typeface="ＭＳ Ｐゴシック" panose="020B0600070205080204" pitchFamily="34" charset="-128"/>
              </a:rPr>
              <a:t>Present “Value” chain</a:t>
            </a:r>
          </a:p>
          <a:p>
            <a:pPr marL="0" indent="0">
              <a:spcBef>
                <a:spcPts val="72"/>
              </a:spcBef>
              <a:buNone/>
            </a:pPr>
            <a:endParaRPr lang="en-US" altLang="nl-NL" sz="2400" b="1" dirty="0">
              <a:ea typeface="ＭＳ Ｐゴシック" panose="020B0600070205080204" pitchFamily="34" charset="-128"/>
            </a:endParaRPr>
          </a:p>
          <a:p>
            <a:pPr marL="514350" indent="-514350">
              <a:spcBef>
                <a:spcPts val="72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altLang="nl-NL" sz="2400" b="1" dirty="0">
                <a:ea typeface="ＭＳ Ｐゴシック" panose="020B0600070205080204" pitchFamily="34" charset="-128"/>
              </a:rPr>
              <a:t>CLI€NT </a:t>
            </a:r>
          </a:p>
          <a:p>
            <a:pPr marL="514350" indent="-514350">
              <a:spcBef>
                <a:spcPts val="72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altLang="nl-NL" sz="2400" dirty="0">
                <a:ea typeface="ＭＳ Ｐゴシック" panose="020B0600070205080204" pitchFamily="34" charset="-128"/>
              </a:rPr>
              <a:t>Architect</a:t>
            </a:r>
          </a:p>
          <a:p>
            <a:pPr marL="514350" indent="-514350">
              <a:spcBef>
                <a:spcPts val="72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altLang="nl-NL" sz="2400" b="1" dirty="0">
                <a:ea typeface="ＭＳ Ｐゴシック" panose="020B0600070205080204" pitchFamily="34" charset="-128"/>
              </a:rPr>
              <a:t>STRUCTURAL engineer</a:t>
            </a:r>
          </a:p>
          <a:p>
            <a:pPr marL="514350" indent="-514350">
              <a:spcBef>
                <a:spcPts val="72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altLang="nl-NL" sz="2400" b="1" dirty="0">
                <a:ea typeface="ＭＳ Ｐゴシック" panose="020B0600070205080204" pitchFamily="34" charset="-128"/>
              </a:rPr>
              <a:t>CONTRACTOR </a:t>
            </a:r>
            <a:endParaRPr lang="en-US" altLang="nl-NL" sz="2400" dirty="0">
              <a:ea typeface="ＭＳ Ｐゴシック" panose="020B0600070205080204" pitchFamily="34" charset="-128"/>
            </a:endParaRPr>
          </a:p>
          <a:p>
            <a:pPr marL="514350" indent="-514350">
              <a:spcBef>
                <a:spcPts val="72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altLang="nl-NL" sz="2400" dirty="0">
                <a:ea typeface="ＭＳ Ｐゴシック" panose="020B0600070205080204" pitchFamily="34" charset="-128"/>
              </a:rPr>
              <a:t>Subcontractor (installations)</a:t>
            </a:r>
          </a:p>
          <a:p>
            <a:pPr marL="514350" indent="-514350">
              <a:spcBef>
                <a:spcPts val="72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altLang="nl-NL" sz="2400" b="1" dirty="0">
                <a:ea typeface="ＭＳ Ｐゴシック" panose="020B0600070205080204" pitchFamily="34" charset="-128"/>
              </a:rPr>
              <a:t>SUPPLIERS </a:t>
            </a:r>
          </a:p>
          <a:p>
            <a:pPr marL="514350" indent="-514350">
              <a:spcBef>
                <a:spcPts val="72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altLang="nl-NL" sz="2400" dirty="0">
                <a:ea typeface="ＭＳ Ｐゴシック" panose="020B0600070205080204" pitchFamily="34" charset="-128"/>
              </a:rPr>
              <a:t>Concrete producers; Prefab &amp; Ready mix </a:t>
            </a:r>
          </a:p>
          <a:p>
            <a:pPr marL="514350" indent="-514350">
              <a:spcBef>
                <a:spcPts val="72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altLang="nl-NL" sz="2400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Sub-suppliers; Cement &amp; Aggregate producers etc.</a:t>
            </a:r>
          </a:p>
          <a:p>
            <a:pPr marL="533400" indent="-533400">
              <a:buNone/>
            </a:pPr>
            <a:endParaRPr lang="en-US" altLang="nl-NL" sz="24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t 2">
                <a:extLst>
                  <a:ext uri="{FF2B5EF4-FFF2-40B4-BE49-F238E27FC236}">
                    <a16:creationId xmlns:a16="http://schemas.microsoft.com/office/drawing/2014/main" id="{A5F9A2D9-1D54-F944-9C67-1C2F01850B0A}"/>
                  </a:ext>
                </a:extLst>
              </p14:cNvPr>
              <p14:cNvContentPartPr/>
              <p14:nvPr/>
            </p14:nvContentPartPr>
            <p14:xfrm>
              <a:off x="4065627" y="2484147"/>
              <a:ext cx="360" cy="360"/>
            </p14:xfrm>
          </p:contentPart>
        </mc:Choice>
        <mc:Fallback xmlns="">
          <p:pic>
            <p:nvPicPr>
              <p:cNvPr id="3" name="Inkt 2">
                <a:extLst>
                  <a:ext uri="{FF2B5EF4-FFF2-40B4-BE49-F238E27FC236}">
                    <a16:creationId xmlns:a16="http://schemas.microsoft.com/office/drawing/2014/main" id="{A5F9A2D9-1D54-F944-9C67-1C2F01850B0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056627" y="2475507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7" name="Groep 6">
            <a:extLst>
              <a:ext uri="{FF2B5EF4-FFF2-40B4-BE49-F238E27FC236}">
                <a16:creationId xmlns:a16="http://schemas.microsoft.com/office/drawing/2014/main" id="{C1DF9FC3-0789-D240-90F1-B99360F32B61}"/>
              </a:ext>
            </a:extLst>
          </p:cNvPr>
          <p:cNvGrpSpPr/>
          <p:nvPr/>
        </p:nvGrpSpPr>
        <p:grpSpPr>
          <a:xfrm>
            <a:off x="4254267" y="5617227"/>
            <a:ext cx="3240" cy="360"/>
            <a:chOff x="4254267" y="5617227"/>
            <a:chExt cx="324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4" name="Inkt 3">
                  <a:extLst>
                    <a:ext uri="{FF2B5EF4-FFF2-40B4-BE49-F238E27FC236}">
                      <a16:creationId xmlns:a16="http://schemas.microsoft.com/office/drawing/2014/main" id="{F662EF61-D95C-D246-B5E7-2E25E3A7A0B8}"/>
                    </a:ext>
                  </a:extLst>
                </p14:cNvPr>
                <p14:cNvContentPartPr/>
                <p14:nvPr/>
              </p14:nvContentPartPr>
              <p14:xfrm>
                <a:off x="4257147" y="5617227"/>
                <a:ext cx="360" cy="360"/>
              </p14:xfrm>
            </p:contentPart>
          </mc:Choice>
          <mc:Fallback xmlns="">
            <p:pic>
              <p:nvPicPr>
                <p:cNvPr id="4" name="Inkt 3">
                  <a:extLst>
                    <a:ext uri="{FF2B5EF4-FFF2-40B4-BE49-F238E27FC236}">
                      <a16:creationId xmlns:a16="http://schemas.microsoft.com/office/drawing/2014/main" id="{F662EF61-D95C-D246-B5E7-2E25E3A7A0B8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248147" y="5608227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5" name="Inkt 4">
                  <a:extLst>
                    <a:ext uri="{FF2B5EF4-FFF2-40B4-BE49-F238E27FC236}">
                      <a16:creationId xmlns:a16="http://schemas.microsoft.com/office/drawing/2014/main" id="{77CD8A79-6071-5343-A125-1FB94CFB8B59}"/>
                    </a:ext>
                  </a:extLst>
                </p14:cNvPr>
                <p14:cNvContentPartPr/>
                <p14:nvPr/>
              </p14:nvContentPartPr>
              <p14:xfrm>
                <a:off x="4254267" y="5617227"/>
                <a:ext cx="360" cy="360"/>
              </p14:xfrm>
            </p:contentPart>
          </mc:Choice>
          <mc:Fallback xmlns="">
            <p:pic>
              <p:nvPicPr>
                <p:cNvPr id="5" name="Inkt 4">
                  <a:extLst>
                    <a:ext uri="{FF2B5EF4-FFF2-40B4-BE49-F238E27FC236}">
                      <a16:creationId xmlns:a16="http://schemas.microsoft.com/office/drawing/2014/main" id="{77CD8A79-6071-5343-A125-1FB94CFB8B59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245267" y="5608227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6" name="Inkt 5">
                  <a:extLst>
                    <a:ext uri="{FF2B5EF4-FFF2-40B4-BE49-F238E27FC236}">
                      <a16:creationId xmlns:a16="http://schemas.microsoft.com/office/drawing/2014/main" id="{45F5F3D6-885B-C84F-8048-7C92395F60BE}"/>
                    </a:ext>
                  </a:extLst>
                </p14:cNvPr>
                <p14:cNvContentPartPr/>
                <p14:nvPr/>
              </p14:nvContentPartPr>
              <p14:xfrm>
                <a:off x="4254267" y="5617227"/>
                <a:ext cx="360" cy="360"/>
              </p14:xfrm>
            </p:contentPart>
          </mc:Choice>
          <mc:Fallback xmlns="">
            <p:pic>
              <p:nvPicPr>
                <p:cNvPr id="6" name="Inkt 5">
                  <a:extLst>
                    <a:ext uri="{FF2B5EF4-FFF2-40B4-BE49-F238E27FC236}">
                      <a16:creationId xmlns:a16="http://schemas.microsoft.com/office/drawing/2014/main" id="{45F5F3D6-885B-C84F-8048-7C92395F60BE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245267" y="5608227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Inkt 7">
                <a:extLst>
                  <a:ext uri="{FF2B5EF4-FFF2-40B4-BE49-F238E27FC236}">
                    <a16:creationId xmlns:a16="http://schemas.microsoft.com/office/drawing/2014/main" id="{E2C1BADA-2DEA-4540-B684-C1461238CDD7}"/>
                  </a:ext>
                </a:extLst>
              </p14:cNvPr>
              <p14:cNvContentPartPr/>
              <p14:nvPr/>
            </p14:nvContentPartPr>
            <p14:xfrm>
              <a:off x="4375947" y="6018267"/>
              <a:ext cx="360" cy="360"/>
            </p14:xfrm>
          </p:contentPart>
        </mc:Choice>
        <mc:Fallback xmlns="">
          <p:pic>
            <p:nvPicPr>
              <p:cNvPr id="8" name="Inkt 7">
                <a:extLst>
                  <a:ext uri="{FF2B5EF4-FFF2-40B4-BE49-F238E27FC236}">
                    <a16:creationId xmlns:a16="http://schemas.microsoft.com/office/drawing/2014/main" id="{E2C1BADA-2DEA-4540-B684-C1461238CDD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367307" y="6009627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7" name="Groep 26">
            <a:extLst>
              <a:ext uri="{FF2B5EF4-FFF2-40B4-BE49-F238E27FC236}">
                <a16:creationId xmlns:a16="http://schemas.microsoft.com/office/drawing/2014/main" id="{B6A386DE-C71B-974E-989D-6085AC94D8F4}"/>
              </a:ext>
            </a:extLst>
          </p:cNvPr>
          <p:cNvGrpSpPr/>
          <p:nvPr/>
        </p:nvGrpSpPr>
        <p:grpSpPr>
          <a:xfrm>
            <a:off x="3286587" y="2073747"/>
            <a:ext cx="111240" cy="1236600"/>
            <a:chOff x="3286587" y="2073747"/>
            <a:chExt cx="111240" cy="1236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9" name="Inkt 8">
                  <a:extLst>
                    <a:ext uri="{FF2B5EF4-FFF2-40B4-BE49-F238E27FC236}">
                      <a16:creationId xmlns:a16="http://schemas.microsoft.com/office/drawing/2014/main" id="{2931D693-B148-1C49-8F8A-E727014FE9E1}"/>
                    </a:ext>
                  </a:extLst>
                </p14:cNvPr>
                <p14:cNvContentPartPr/>
                <p14:nvPr/>
              </p14:nvContentPartPr>
              <p14:xfrm>
                <a:off x="3349947" y="2073747"/>
                <a:ext cx="360" cy="360"/>
              </p14:xfrm>
            </p:contentPart>
          </mc:Choice>
          <mc:Fallback xmlns="">
            <p:pic>
              <p:nvPicPr>
                <p:cNvPr id="9" name="Inkt 8">
                  <a:extLst>
                    <a:ext uri="{FF2B5EF4-FFF2-40B4-BE49-F238E27FC236}">
                      <a16:creationId xmlns:a16="http://schemas.microsoft.com/office/drawing/2014/main" id="{2931D693-B148-1C49-8F8A-E727014FE9E1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334827" y="2058627"/>
                  <a:ext cx="309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4" name="Inkt 13">
                  <a:extLst>
                    <a:ext uri="{FF2B5EF4-FFF2-40B4-BE49-F238E27FC236}">
                      <a16:creationId xmlns:a16="http://schemas.microsoft.com/office/drawing/2014/main" id="{64205AC2-58CB-9145-AD0D-3A059EFAB2F8}"/>
                    </a:ext>
                  </a:extLst>
                </p14:cNvPr>
                <p14:cNvContentPartPr/>
                <p14:nvPr/>
              </p14:nvContentPartPr>
              <p14:xfrm>
                <a:off x="3397467" y="3309987"/>
                <a:ext cx="360" cy="360"/>
              </p14:xfrm>
            </p:contentPart>
          </mc:Choice>
          <mc:Fallback xmlns="">
            <p:pic>
              <p:nvPicPr>
                <p:cNvPr id="14" name="Inkt 13">
                  <a:extLst>
                    <a:ext uri="{FF2B5EF4-FFF2-40B4-BE49-F238E27FC236}">
                      <a16:creationId xmlns:a16="http://schemas.microsoft.com/office/drawing/2014/main" id="{64205AC2-58CB-9145-AD0D-3A059EFAB2F8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382347" y="3294867"/>
                  <a:ext cx="309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5" name="Inkt 14">
                  <a:extLst>
                    <a:ext uri="{FF2B5EF4-FFF2-40B4-BE49-F238E27FC236}">
                      <a16:creationId xmlns:a16="http://schemas.microsoft.com/office/drawing/2014/main" id="{1A0347CF-5F7A-EA4B-9A52-82A2C1508FA6}"/>
                    </a:ext>
                  </a:extLst>
                </p14:cNvPr>
                <p14:cNvContentPartPr/>
                <p14:nvPr/>
              </p14:nvContentPartPr>
              <p14:xfrm>
                <a:off x="3286587" y="3188667"/>
                <a:ext cx="360" cy="360"/>
              </p14:xfrm>
            </p:contentPart>
          </mc:Choice>
          <mc:Fallback xmlns="">
            <p:pic>
              <p:nvPicPr>
                <p:cNvPr id="15" name="Inkt 14">
                  <a:extLst>
                    <a:ext uri="{FF2B5EF4-FFF2-40B4-BE49-F238E27FC236}">
                      <a16:creationId xmlns:a16="http://schemas.microsoft.com/office/drawing/2014/main" id="{1A0347CF-5F7A-EA4B-9A52-82A2C1508FA6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271107" y="3173187"/>
                  <a:ext cx="30960" cy="30960"/>
                </a:xfrm>
                <a:prstGeom prst="rect">
                  <a:avLst/>
                </a:prstGeom>
              </p:spPr>
            </p:pic>
          </mc:Fallback>
        </mc:AlternateContent>
      </p:grpSp>
      <p:cxnSp>
        <p:nvCxnSpPr>
          <p:cNvPr id="34" name="Rechte verbindingslijn met pijl 33">
            <a:extLst>
              <a:ext uri="{FF2B5EF4-FFF2-40B4-BE49-F238E27FC236}">
                <a16:creationId xmlns:a16="http://schemas.microsoft.com/office/drawing/2014/main" id="{0DC945CB-30F6-2245-87A6-D94BE3F32F36}"/>
              </a:ext>
            </a:extLst>
          </p:cNvPr>
          <p:cNvCxnSpPr>
            <a:cxnSpLocks/>
          </p:cNvCxnSpPr>
          <p:nvPr/>
        </p:nvCxnSpPr>
        <p:spPr>
          <a:xfrm flipH="1" flipV="1">
            <a:off x="2023178" y="1840280"/>
            <a:ext cx="2472622" cy="818011"/>
          </a:xfrm>
          <a:prstGeom prst="straightConnector1">
            <a:avLst/>
          </a:prstGeom>
          <a:ln w="88900">
            <a:solidFill>
              <a:srgbClr val="C0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8" name="Rechte verbindingslijn met pijl 37">
            <a:extLst>
              <a:ext uri="{FF2B5EF4-FFF2-40B4-BE49-F238E27FC236}">
                <a16:creationId xmlns:a16="http://schemas.microsoft.com/office/drawing/2014/main" id="{C02F0BE0-874A-3449-8851-BC2244821501}"/>
              </a:ext>
            </a:extLst>
          </p:cNvPr>
          <p:cNvCxnSpPr>
            <a:cxnSpLocks/>
          </p:cNvCxnSpPr>
          <p:nvPr/>
        </p:nvCxnSpPr>
        <p:spPr>
          <a:xfrm>
            <a:off x="1691680" y="1240413"/>
            <a:ext cx="2880320" cy="3220727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8614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6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 build="p" autoUpdateAnimBg="0"/>
      <p:bldP spid="62467" grpId="1" build="p"/>
      <p:bldP spid="62468" grpId="0" build="p" autoUpdateAnimBg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,8|4,8|4,7|4|5,8|17,8|14,5|5,1|18,4"/>
</p:tagLst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Office-thema</Template>
  <TotalTime>5937</TotalTime>
  <Words>948</Words>
  <Application>Microsoft Macintosh PowerPoint</Application>
  <PresentationFormat>Diavoorstelling (4:3)</PresentationFormat>
  <Paragraphs>157</Paragraphs>
  <Slides>16</Slides>
  <Notes>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Cambria</vt:lpstr>
      <vt:lpstr>Times</vt:lpstr>
      <vt:lpstr>Wingdings</vt:lpstr>
      <vt:lpstr>Office-thema</vt:lpstr>
      <vt:lpstr>Getting it to the market Complying to the urgency of a sustainable construction economy </vt:lpstr>
      <vt:lpstr>Motivations</vt:lpstr>
      <vt:lpstr>Concrete science has high PhD/M3 but poor links with technology and practice  </vt:lpstr>
      <vt:lpstr>Different cultures in R &amp; D</vt:lpstr>
      <vt:lpstr>Classic innovation valley of death</vt:lpstr>
      <vt:lpstr>Sharing knowledge ≠ sharing success!</vt:lpstr>
      <vt:lpstr>PowerPoint-presentatie</vt:lpstr>
      <vt:lpstr>27 versions of EN 206 for concrete</vt:lpstr>
      <vt:lpstr>Present sub-supplier driven concrete economy</vt:lpstr>
      <vt:lpstr>Sustainable construction Ecosystem</vt:lpstr>
      <vt:lpstr>Proven opportunities for Alkali Activated/Geopolymer Minerals</vt:lpstr>
      <vt:lpstr>PowerPoint-presentatie</vt:lpstr>
      <vt:lpstr>Metal industry’s opportunities for “mineral composites” * market</vt:lpstr>
      <vt:lpstr>Active commitment of metal producers in construction market </vt:lpstr>
      <vt:lpstr>In the pipeline ?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Acceleration Innovation Implementation by VERIFICATION</dc:title>
  <dc:creator>Boudewijn Piscaer</dc:creator>
  <cp:lastModifiedBy>Boudewijn Piscaer</cp:lastModifiedBy>
  <cp:revision>50</cp:revision>
  <cp:lastPrinted>2011-11-16T20:29:43Z</cp:lastPrinted>
  <dcterms:created xsi:type="dcterms:W3CDTF">2021-04-22T12:38:31Z</dcterms:created>
  <dcterms:modified xsi:type="dcterms:W3CDTF">2021-04-27T12:05:51Z</dcterms:modified>
</cp:coreProperties>
</file>